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43" r:id="rId3"/>
    <p:sldId id="289" r:id="rId4"/>
    <p:sldId id="331" r:id="rId5"/>
    <p:sldId id="344" r:id="rId6"/>
    <p:sldId id="345" r:id="rId7"/>
    <p:sldId id="333" r:id="rId8"/>
    <p:sldId id="306" r:id="rId9"/>
    <p:sldId id="341" r:id="rId10"/>
    <p:sldId id="338" r:id="rId11"/>
    <p:sldId id="339" r:id="rId12"/>
    <p:sldId id="342" r:id="rId13"/>
    <p:sldId id="329" r:id="rId14"/>
    <p:sldId id="308" r:id="rId15"/>
    <p:sldId id="310" r:id="rId16"/>
    <p:sldId id="296" r:id="rId17"/>
    <p:sldId id="337" r:id="rId18"/>
    <p:sldId id="311" r:id="rId19"/>
    <p:sldId id="312" r:id="rId20"/>
    <p:sldId id="315" r:id="rId21"/>
    <p:sldId id="348" r:id="rId22"/>
    <p:sldId id="316" r:id="rId23"/>
    <p:sldId id="317" r:id="rId24"/>
    <p:sldId id="318" r:id="rId25"/>
    <p:sldId id="347" r:id="rId26"/>
    <p:sldId id="340" r:id="rId27"/>
    <p:sldId id="319" r:id="rId28"/>
    <p:sldId id="350" r:id="rId29"/>
    <p:sldId id="354" r:id="rId30"/>
    <p:sldId id="351" r:id="rId31"/>
    <p:sldId id="352" r:id="rId32"/>
    <p:sldId id="353" r:id="rId33"/>
    <p:sldId id="294" r:id="rId3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9FF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47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310000-575A-4612-BA73-B18A527E60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90E119-08B9-4CA8-BCA7-6172AFC381B3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ИС-9</a:t>
          </a:r>
        </a:p>
      </dgm:t>
    </dgm:pt>
    <dgm:pt modelId="{14BF86C6-0F30-41D3-9419-88D29DE0E75F}" type="parTrans" cxnId="{CD0CEFC7-E9CB-4353-81D1-132F196A8BB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AB052D-3FD4-46BC-8D8F-D24E8D10A0CB}" type="sibTrans" cxnId="{CD0CEFC7-E9CB-4353-81D1-132F196A8BB5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F850FE-B488-41D6-8372-D84EF9DBCC78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УСТНАЯ</a:t>
          </a:r>
        </a:p>
      </dgm:t>
    </dgm:pt>
    <dgm:pt modelId="{760DB17A-3A93-43C8-930A-AB4884349414}" type="parTrans" cxnId="{D278DBD1-0B77-4474-93A6-AE0AC67D5FD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8A647B-3A91-4C1C-A374-E671B5F89881}" type="sibTrans" cxnId="{D278DBD1-0B77-4474-93A6-AE0AC67D5FDE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342EB7-F5E2-452E-8CC1-495CEDDE41C8}">
      <dgm:prSet phldrT="[Текст]"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ПИСЬМЕННАЯ</a:t>
          </a:r>
        </a:p>
      </dgm:t>
    </dgm:pt>
    <dgm:pt modelId="{85235770-BC63-45DC-843A-68B6A7721035}" type="parTrans" cxnId="{4D1B05B5-25D6-48E9-9BD6-4C2E1A7E48A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81EA1-53CA-4C8E-9C32-6C49FD589864}" type="sibTrans" cxnId="{4D1B05B5-25D6-48E9-9BD6-4C2E1A7E48AB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3D44BE-643A-4E0B-AE24-F104125C96C8}">
      <dgm:prSet custT="1"/>
      <dgm:spPr/>
      <dgm:t>
        <a:bodyPr/>
        <a:lstStyle/>
        <a:p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ДИСТАНЦИОННАЯ</a:t>
          </a:r>
        </a:p>
      </dgm:t>
    </dgm:pt>
    <dgm:pt modelId="{72F6EEFB-6CB5-4949-8B3C-B83B2581A6F5}" type="parTrans" cxnId="{DCDE2C3B-E96B-47B7-9459-DC442ED2569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2C508AA-E0E3-49FA-AC63-FC99F147E76D}" type="sibTrans" cxnId="{DCDE2C3B-E96B-47B7-9459-DC442ED25697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CB42D2-280F-4286-B51B-BF1F0AD80AD6}">
      <dgm:prSet custT="1"/>
      <dgm:spPr/>
      <dgm:t>
        <a:bodyPr/>
        <a:lstStyle/>
        <a:p>
          <a:pPr algn="ctr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п.11.Рекомендации</a:t>
          </a:r>
        </a:p>
        <a:p>
          <a:pPr algn="l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осваивает ООП в дистанционной форме;</a:t>
          </a:r>
        </a:p>
        <a:p>
          <a:pPr algn="l"/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если обучается на дому, в медучреждениях;</a:t>
          </a:r>
        </a:p>
        <a:p>
          <a:pPr algn="l"/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если карантин;</a:t>
          </a:r>
        </a:p>
        <a:p>
          <a:pPr algn="l"/>
          <a:r>
            <a:rPr lang="ru-RU" sz="1800" b="0" dirty="0">
              <a:latin typeface="Times New Roman" panose="02020603050405020304" pitchFamily="18" charset="0"/>
              <a:cs typeface="Times New Roman" panose="02020603050405020304" pitchFamily="18" charset="0"/>
            </a:rPr>
            <a:t>- если у участника с ОВЗ есть другие объективные причины и пр.</a:t>
          </a:r>
        </a:p>
      </dgm:t>
    </dgm:pt>
    <dgm:pt modelId="{AF2C1E7C-79EE-4342-8C4D-9BB3A1778D7B}" type="parTrans" cxnId="{9E59E056-9CB4-4A5E-87FF-27C523AA00E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64085A-6347-4BB3-92AC-C943527D6E42}" type="sibTrans" cxnId="{9E59E056-9CB4-4A5E-87FF-27C523AA00E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20E744-BB37-4A55-88E6-1F8A6D13A1BA}">
      <dgm:prSet custT="1"/>
      <dgm:spPr/>
      <dgm:t>
        <a:bodyPr/>
        <a:lstStyle/>
        <a:p>
          <a:pPr algn="ctr"/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п. 6.7. Рекомендации</a:t>
          </a:r>
        </a:p>
        <a:p>
          <a:pPr algn="l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участники  с ОВЗ по решению ПМПК;</a:t>
          </a:r>
        </a:p>
        <a:p>
          <a:pPr algn="l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- письменная форма работы оформляется на черновиках</a:t>
          </a:r>
        </a:p>
      </dgm:t>
    </dgm:pt>
    <dgm:pt modelId="{195AADEB-37A3-4FDD-BDEC-A414D1DEE1BE}" type="parTrans" cxnId="{E0451A78-4779-4218-8190-FE3C9322044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BA4BF-CD39-4ABD-A2CC-5CA3E4446130}" type="sibTrans" cxnId="{E0451A78-4779-4218-8190-FE3C9322044A}">
      <dgm:prSet/>
      <dgm:spPr/>
      <dgm:t>
        <a:bodyPr/>
        <a:lstStyle/>
        <a:p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A9CF7-E84F-430D-A0B6-A8883D33582F}" type="pres">
      <dgm:prSet presAssocID="{80310000-575A-4612-BA73-B18A527E60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434CC6E-4F19-4362-8B1F-819673755B5B}" type="pres">
      <dgm:prSet presAssocID="{CF90E119-08B9-4CA8-BCA7-6172AFC381B3}" presName="hierRoot1" presStyleCnt="0"/>
      <dgm:spPr/>
    </dgm:pt>
    <dgm:pt modelId="{66212E4B-1A2C-459D-88A6-303407EE488E}" type="pres">
      <dgm:prSet presAssocID="{CF90E119-08B9-4CA8-BCA7-6172AFC381B3}" presName="composite" presStyleCnt="0"/>
      <dgm:spPr/>
    </dgm:pt>
    <dgm:pt modelId="{82CB9EF4-89EC-4798-A3D9-92848A411866}" type="pres">
      <dgm:prSet presAssocID="{CF90E119-08B9-4CA8-BCA7-6172AFC381B3}" presName="background" presStyleLbl="node0" presStyleIdx="0" presStyleCnt="1"/>
      <dgm:spPr/>
    </dgm:pt>
    <dgm:pt modelId="{4D81C43D-16F0-45DC-B0FE-9F8965D7F7E6}" type="pres">
      <dgm:prSet presAssocID="{CF90E119-08B9-4CA8-BCA7-6172AFC381B3}" presName="text" presStyleLbl="fgAcc0" presStyleIdx="0" presStyleCnt="1" custScaleX="705877" custScaleY="160267" custLinFactY="-77459" custLinFactNeighborX="17917" custLinFactNeighborY="-100000">
        <dgm:presLayoutVars>
          <dgm:chPref val="3"/>
        </dgm:presLayoutVars>
      </dgm:prSet>
      <dgm:spPr/>
    </dgm:pt>
    <dgm:pt modelId="{802F3D2A-F513-4885-B5CF-F7E39B189243}" type="pres">
      <dgm:prSet presAssocID="{CF90E119-08B9-4CA8-BCA7-6172AFC381B3}" presName="hierChild2" presStyleCnt="0"/>
      <dgm:spPr/>
    </dgm:pt>
    <dgm:pt modelId="{8E5F81BA-82FE-46B1-A91A-A0F35B6D40B2}" type="pres">
      <dgm:prSet presAssocID="{760DB17A-3A93-43C8-930A-AB4884349414}" presName="Name10" presStyleLbl="parChTrans1D2" presStyleIdx="0" presStyleCnt="3"/>
      <dgm:spPr/>
    </dgm:pt>
    <dgm:pt modelId="{E14E9E49-22F9-4FC9-82F2-E496106115B1}" type="pres">
      <dgm:prSet presAssocID="{A0F850FE-B488-41D6-8372-D84EF9DBCC78}" presName="hierRoot2" presStyleCnt="0"/>
      <dgm:spPr/>
    </dgm:pt>
    <dgm:pt modelId="{AF3DC294-9A34-4DD6-87AE-31F86BE3EEF8}" type="pres">
      <dgm:prSet presAssocID="{A0F850FE-B488-41D6-8372-D84EF9DBCC78}" presName="composite2" presStyleCnt="0"/>
      <dgm:spPr/>
    </dgm:pt>
    <dgm:pt modelId="{184975CD-1984-46C3-A100-0915D1E36090}" type="pres">
      <dgm:prSet presAssocID="{A0F850FE-B488-41D6-8372-D84EF9DBCC78}" presName="background2" presStyleLbl="node2" presStyleIdx="0" presStyleCnt="3"/>
      <dgm:spPr/>
    </dgm:pt>
    <dgm:pt modelId="{44700BC9-22D8-4016-8B5A-A81FF9C3495E}" type="pres">
      <dgm:prSet presAssocID="{A0F850FE-B488-41D6-8372-D84EF9DBCC78}" presName="text2" presStyleLbl="fgAcc2" presStyleIdx="0" presStyleCnt="3" custScaleX="239816" custScaleY="73493">
        <dgm:presLayoutVars>
          <dgm:chPref val="3"/>
        </dgm:presLayoutVars>
      </dgm:prSet>
      <dgm:spPr/>
    </dgm:pt>
    <dgm:pt modelId="{28B7AB6D-88F9-4F4B-B6D5-EB0A32EA8EED}" type="pres">
      <dgm:prSet presAssocID="{A0F850FE-B488-41D6-8372-D84EF9DBCC78}" presName="hierChild3" presStyleCnt="0"/>
      <dgm:spPr/>
    </dgm:pt>
    <dgm:pt modelId="{34F559B4-2E56-4255-9A79-8F63BFA593DD}" type="pres">
      <dgm:prSet presAssocID="{85235770-BC63-45DC-843A-68B6A7721035}" presName="Name10" presStyleLbl="parChTrans1D2" presStyleIdx="1" presStyleCnt="3"/>
      <dgm:spPr/>
    </dgm:pt>
    <dgm:pt modelId="{29257B2F-A16A-481C-8501-6AEAB52C497C}" type="pres">
      <dgm:prSet presAssocID="{86342EB7-F5E2-452E-8CC1-495CEDDE41C8}" presName="hierRoot2" presStyleCnt="0"/>
      <dgm:spPr/>
    </dgm:pt>
    <dgm:pt modelId="{748307E8-DEC1-48E1-9D5D-0C30EBCE81FE}" type="pres">
      <dgm:prSet presAssocID="{86342EB7-F5E2-452E-8CC1-495CEDDE41C8}" presName="composite2" presStyleCnt="0"/>
      <dgm:spPr/>
    </dgm:pt>
    <dgm:pt modelId="{F4F1A189-A5FE-41AE-9F34-E6769B3C676D}" type="pres">
      <dgm:prSet presAssocID="{86342EB7-F5E2-452E-8CC1-495CEDDE41C8}" presName="background2" presStyleLbl="node2" presStyleIdx="1" presStyleCnt="3"/>
      <dgm:spPr/>
    </dgm:pt>
    <dgm:pt modelId="{1BAAC723-944F-44A3-81D2-E7C9AA2343CD}" type="pres">
      <dgm:prSet presAssocID="{86342EB7-F5E2-452E-8CC1-495CEDDE41C8}" presName="text2" presStyleLbl="fgAcc2" presStyleIdx="1" presStyleCnt="3" custScaleX="368410" custScaleY="186734" custLinFactNeighborX="47098" custLinFactNeighborY="36598">
        <dgm:presLayoutVars>
          <dgm:chPref val="3"/>
        </dgm:presLayoutVars>
      </dgm:prSet>
      <dgm:spPr/>
    </dgm:pt>
    <dgm:pt modelId="{969B0EFC-9C0E-4684-868E-7BDC114D8316}" type="pres">
      <dgm:prSet presAssocID="{86342EB7-F5E2-452E-8CC1-495CEDDE41C8}" presName="hierChild3" presStyleCnt="0"/>
      <dgm:spPr/>
    </dgm:pt>
    <dgm:pt modelId="{2AF1AFF2-9D09-4F67-90EE-97C6E20CDA38}" type="pres">
      <dgm:prSet presAssocID="{195AADEB-37A3-4FDD-BDEC-A414D1DEE1BE}" presName="Name17" presStyleLbl="parChTrans1D3" presStyleIdx="0" presStyleCnt="2"/>
      <dgm:spPr/>
    </dgm:pt>
    <dgm:pt modelId="{DC4729A6-CBEB-4D00-8583-53BAD4CA6D0F}" type="pres">
      <dgm:prSet presAssocID="{B820E744-BB37-4A55-88E6-1F8A6D13A1BA}" presName="hierRoot3" presStyleCnt="0"/>
      <dgm:spPr/>
    </dgm:pt>
    <dgm:pt modelId="{5F03FD42-D8F4-4D20-9508-534552491B83}" type="pres">
      <dgm:prSet presAssocID="{B820E744-BB37-4A55-88E6-1F8A6D13A1BA}" presName="composite3" presStyleCnt="0"/>
      <dgm:spPr/>
    </dgm:pt>
    <dgm:pt modelId="{B0827036-7F4C-477D-9398-AF720C4F1A76}" type="pres">
      <dgm:prSet presAssocID="{B820E744-BB37-4A55-88E6-1F8A6D13A1BA}" presName="background3" presStyleLbl="node3" presStyleIdx="0" presStyleCnt="2"/>
      <dgm:spPr/>
    </dgm:pt>
    <dgm:pt modelId="{DD391758-BCE1-4668-AFE2-5685AEEF1B70}" type="pres">
      <dgm:prSet presAssocID="{B820E744-BB37-4A55-88E6-1F8A6D13A1BA}" presName="text3" presStyleLbl="fgAcc3" presStyleIdx="0" presStyleCnt="2" custScaleX="828447" custScaleY="375241" custLinFactY="100000" custLinFactNeighborX="-70441" custLinFactNeighborY="111544">
        <dgm:presLayoutVars>
          <dgm:chPref val="3"/>
        </dgm:presLayoutVars>
      </dgm:prSet>
      <dgm:spPr/>
    </dgm:pt>
    <dgm:pt modelId="{3D5DAFC1-288D-41DB-8E6F-9EDC39C2896C}" type="pres">
      <dgm:prSet presAssocID="{B820E744-BB37-4A55-88E6-1F8A6D13A1BA}" presName="hierChild4" presStyleCnt="0"/>
      <dgm:spPr/>
    </dgm:pt>
    <dgm:pt modelId="{DB0A80F2-2DB9-4D5A-BA51-98F13653D547}" type="pres">
      <dgm:prSet presAssocID="{72F6EEFB-6CB5-4949-8B3C-B83B2581A6F5}" presName="Name10" presStyleLbl="parChTrans1D2" presStyleIdx="2" presStyleCnt="3"/>
      <dgm:spPr/>
    </dgm:pt>
    <dgm:pt modelId="{3E371646-0EB2-4FC1-B9BF-9E32AB0D5F4B}" type="pres">
      <dgm:prSet presAssocID="{AF3D44BE-643A-4E0B-AE24-F104125C96C8}" presName="hierRoot2" presStyleCnt="0"/>
      <dgm:spPr/>
    </dgm:pt>
    <dgm:pt modelId="{ECF397F8-1248-4431-B37F-A5CCB88928F3}" type="pres">
      <dgm:prSet presAssocID="{AF3D44BE-643A-4E0B-AE24-F104125C96C8}" presName="composite2" presStyleCnt="0"/>
      <dgm:spPr/>
    </dgm:pt>
    <dgm:pt modelId="{D8078215-7442-43CA-94D1-0CFD83B9FBC2}" type="pres">
      <dgm:prSet presAssocID="{AF3D44BE-643A-4E0B-AE24-F104125C96C8}" presName="background2" presStyleLbl="node2" presStyleIdx="2" presStyleCnt="3"/>
      <dgm:spPr/>
    </dgm:pt>
    <dgm:pt modelId="{641B8727-C2A8-43DE-AAF8-F202794FD70A}" type="pres">
      <dgm:prSet presAssocID="{AF3D44BE-643A-4E0B-AE24-F104125C96C8}" presName="text2" presStyleLbl="fgAcc2" presStyleIdx="2" presStyleCnt="3" custScaleX="447091" custScaleY="133572">
        <dgm:presLayoutVars>
          <dgm:chPref val="3"/>
        </dgm:presLayoutVars>
      </dgm:prSet>
      <dgm:spPr/>
    </dgm:pt>
    <dgm:pt modelId="{53B73103-E19E-430E-89A3-DDB7C8C2CA49}" type="pres">
      <dgm:prSet presAssocID="{AF3D44BE-643A-4E0B-AE24-F104125C96C8}" presName="hierChild3" presStyleCnt="0"/>
      <dgm:spPr/>
    </dgm:pt>
    <dgm:pt modelId="{C0F9CFAE-8D2E-4819-B666-80BC82312B3F}" type="pres">
      <dgm:prSet presAssocID="{AF2C1E7C-79EE-4342-8C4D-9BB3A1778D7B}" presName="Name17" presStyleLbl="parChTrans1D3" presStyleIdx="1" presStyleCnt="2"/>
      <dgm:spPr/>
    </dgm:pt>
    <dgm:pt modelId="{55CB1966-5156-43FF-B0ED-C2248A80118D}" type="pres">
      <dgm:prSet presAssocID="{18CB42D2-280F-4286-B51B-BF1F0AD80AD6}" presName="hierRoot3" presStyleCnt="0"/>
      <dgm:spPr/>
    </dgm:pt>
    <dgm:pt modelId="{01142F6D-9F0F-4E3D-8D6E-87DB977CE5FF}" type="pres">
      <dgm:prSet presAssocID="{18CB42D2-280F-4286-B51B-BF1F0AD80AD6}" presName="composite3" presStyleCnt="0"/>
      <dgm:spPr/>
    </dgm:pt>
    <dgm:pt modelId="{6B035117-214C-48DB-8946-D1E41963A284}" type="pres">
      <dgm:prSet presAssocID="{18CB42D2-280F-4286-B51B-BF1F0AD80AD6}" presName="background3" presStyleLbl="node3" presStyleIdx="1" presStyleCnt="2"/>
      <dgm:spPr/>
    </dgm:pt>
    <dgm:pt modelId="{0512EF96-8460-450B-9C48-7B4FD8B03421}" type="pres">
      <dgm:prSet presAssocID="{18CB42D2-280F-4286-B51B-BF1F0AD80AD6}" presName="text3" presStyleLbl="fgAcc3" presStyleIdx="1" presStyleCnt="2" custScaleX="727770" custScaleY="737483" custLinFactNeighborX="-22603" custLinFactNeighborY="18354">
        <dgm:presLayoutVars>
          <dgm:chPref val="3"/>
        </dgm:presLayoutVars>
      </dgm:prSet>
      <dgm:spPr/>
    </dgm:pt>
    <dgm:pt modelId="{212D7DDD-7D7A-4EC7-9AC2-053643DF92AC}" type="pres">
      <dgm:prSet presAssocID="{18CB42D2-280F-4286-B51B-BF1F0AD80AD6}" presName="hierChild4" presStyleCnt="0"/>
      <dgm:spPr/>
    </dgm:pt>
  </dgm:ptLst>
  <dgm:cxnLst>
    <dgm:cxn modelId="{E784EE00-613C-4617-A10C-6119046A4FBC}" type="presOf" srcId="{86342EB7-F5E2-452E-8CC1-495CEDDE41C8}" destId="{1BAAC723-944F-44A3-81D2-E7C9AA2343CD}" srcOrd="0" destOrd="0" presId="urn:microsoft.com/office/officeart/2005/8/layout/hierarchy1"/>
    <dgm:cxn modelId="{880C6E07-6CB0-40B8-9F66-0EC3098DFE7D}" type="presOf" srcId="{195AADEB-37A3-4FDD-BDEC-A414D1DEE1BE}" destId="{2AF1AFF2-9D09-4F67-90EE-97C6E20CDA38}" srcOrd="0" destOrd="0" presId="urn:microsoft.com/office/officeart/2005/8/layout/hierarchy1"/>
    <dgm:cxn modelId="{EC294725-E12D-40F8-A284-CD918EF65B81}" type="presOf" srcId="{18CB42D2-280F-4286-B51B-BF1F0AD80AD6}" destId="{0512EF96-8460-450B-9C48-7B4FD8B03421}" srcOrd="0" destOrd="0" presId="urn:microsoft.com/office/officeart/2005/8/layout/hierarchy1"/>
    <dgm:cxn modelId="{DCDE2C3B-E96B-47B7-9459-DC442ED25697}" srcId="{CF90E119-08B9-4CA8-BCA7-6172AFC381B3}" destId="{AF3D44BE-643A-4E0B-AE24-F104125C96C8}" srcOrd="2" destOrd="0" parTransId="{72F6EEFB-6CB5-4949-8B3C-B83B2581A6F5}" sibTransId="{22C508AA-E0E3-49FA-AC63-FC99F147E76D}"/>
    <dgm:cxn modelId="{4F943649-F8FB-4429-9F10-044BA0515CE9}" type="presOf" srcId="{72F6EEFB-6CB5-4949-8B3C-B83B2581A6F5}" destId="{DB0A80F2-2DB9-4D5A-BA51-98F13653D547}" srcOrd="0" destOrd="0" presId="urn:microsoft.com/office/officeart/2005/8/layout/hierarchy1"/>
    <dgm:cxn modelId="{FDAF026C-2790-4B5F-88AD-AB9546F69EB1}" type="presOf" srcId="{AF3D44BE-643A-4E0B-AE24-F104125C96C8}" destId="{641B8727-C2A8-43DE-AAF8-F202794FD70A}" srcOrd="0" destOrd="0" presId="urn:microsoft.com/office/officeart/2005/8/layout/hierarchy1"/>
    <dgm:cxn modelId="{9E59E056-9CB4-4A5E-87FF-27C523AA00EA}" srcId="{AF3D44BE-643A-4E0B-AE24-F104125C96C8}" destId="{18CB42D2-280F-4286-B51B-BF1F0AD80AD6}" srcOrd="0" destOrd="0" parTransId="{AF2C1E7C-79EE-4342-8C4D-9BB3A1778D7B}" sibTransId="{6164085A-6347-4BB3-92AC-C943527D6E42}"/>
    <dgm:cxn modelId="{E0451A78-4779-4218-8190-FE3C9322044A}" srcId="{86342EB7-F5E2-452E-8CC1-495CEDDE41C8}" destId="{B820E744-BB37-4A55-88E6-1F8A6D13A1BA}" srcOrd="0" destOrd="0" parTransId="{195AADEB-37A3-4FDD-BDEC-A414D1DEE1BE}" sibTransId="{CA5BA4BF-CD39-4ABD-A2CC-5CA3E4446130}"/>
    <dgm:cxn modelId="{632B135A-259E-444B-8AA6-DC743FC8184D}" type="presOf" srcId="{80310000-575A-4612-BA73-B18A527E604C}" destId="{BECA9CF7-E84F-430D-A0B6-A8883D33582F}" srcOrd="0" destOrd="0" presId="urn:microsoft.com/office/officeart/2005/8/layout/hierarchy1"/>
    <dgm:cxn modelId="{AE2F2090-47C8-4D96-90DF-B99F0CBD6E7B}" type="presOf" srcId="{CF90E119-08B9-4CA8-BCA7-6172AFC381B3}" destId="{4D81C43D-16F0-45DC-B0FE-9F8965D7F7E6}" srcOrd="0" destOrd="0" presId="urn:microsoft.com/office/officeart/2005/8/layout/hierarchy1"/>
    <dgm:cxn modelId="{59AB0CA3-E403-4F8D-A3A1-710785046C73}" type="presOf" srcId="{B820E744-BB37-4A55-88E6-1F8A6D13A1BA}" destId="{DD391758-BCE1-4668-AFE2-5685AEEF1B70}" srcOrd="0" destOrd="0" presId="urn:microsoft.com/office/officeart/2005/8/layout/hierarchy1"/>
    <dgm:cxn modelId="{7D421AAB-7305-4740-A30F-68524E268678}" type="presOf" srcId="{A0F850FE-B488-41D6-8372-D84EF9DBCC78}" destId="{44700BC9-22D8-4016-8B5A-A81FF9C3495E}" srcOrd="0" destOrd="0" presId="urn:microsoft.com/office/officeart/2005/8/layout/hierarchy1"/>
    <dgm:cxn modelId="{4D1B05B5-25D6-48E9-9BD6-4C2E1A7E48AB}" srcId="{CF90E119-08B9-4CA8-BCA7-6172AFC381B3}" destId="{86342EB7-F5E2-452E-8CC1-495CEDDE41C8}" srcOrd="1" destOrd="0" parTransId="{85235770-BC63-45DC-843A-68B6A7721035}" sibTransId="{5F381EA1-53CA-4C8E-9C32-6C49FD589864}"/>
    <dgm:cxn modelId="{CD0CEFC7-E9CB-4353-81D1-132F196A8BB5}" srcId="{80310000-575A-4612-BA73-B18A527E604C}" destId="{CF90E119-08B9-4CA8-BCA7-6172AFC381B3}" srcOrd="0" destOrd="0" parTransId="{14BF86C6-0F30-41D3-9419-88D29DE0E75F}" sibTransId="{D8AB052D-3FD4-46BC-8D8F-D24E8D10A0CB}"/>
    <dgm:cxn modelId="{377557C9-7287-4C92-87EB-4FFC80EA552A}" type="presOf" srcId="{AF2C1E7C-79EE-4342-8C4D-9BB3A1778D7B}" destId="{C0F9CFAE-8D2E-4819-B666-80BC82312B3F}" srcOrd="0" destOrd="0" presId="urn:microsoft.com/office/officeart/2005/8/layout/hierarchy1"/>
    <dgm:cxn modelId="{5134C4CF-1056-49CC-9C5F-FDA347925227}" type="presOf" srcId="{85235770-BC63-45DC-843A-68B6A7721035}" destId="{34F559B4-2E56-4255-9A79-8F63BFA593DD}" srcOrd="0" destOrd="0" presId="urn:microsoft.com/office/officeart/2005/8/layout/hierarchy1"/>
    <dgm:cxn modelId="{D278DBD1-0B77-4474-93A6-AE0AC67D5FDE}" srcId="{CF90E119-08B9-4CA8-BCA7-6172AFC381B3}" destId="{A0F850FE-B488-41D6-8372-D84EF9DBCC78}" srcOrd="0" destOrd="0" parTransId="{760DB17A-3A93-43C8-930A-AB4884349414}" sibTransId="{8B8A647B-3A91-4C1C-A374-E671B5F89881}"/>
    <dgm:cxn modelId="{FD442FD3-EAC6-4349-B66B-F713057F9FAD}" type="presOf" srcId="{760DB17A-3A93-43C8-930A-AB4884349414}" destId="{8E5F81BA-82FE-46B1-A91A-A0F35B6D40B2}" srcOrd="0" destOrd="0" presId="urn:microsoft.com/office/officeart/2005/8/layout/hierarchy1"/>
    <dgm:cxn modelId="{C23B5869-7CCD-414D-A177-B5883ABCFF39}" type="presParOf" srcId="{BECA9CF7-E84F-430D-A0B6-A8883D33582F}" destId="{0434CC6E-4F19-4362-8B1F-819673755B5B}" srcOrd="0" destOrd="0" presId="urn:microsoft.com/office/officeart/2005/8/layout/hierarchy1"/>
    <dgm:cxn modelId="{101B0AB7-7CED-401B-8257-FCAA0B1AFA36}" type="presParOf" srcId="{0434CC6E-4F19-4362-8B1F-819673755B5B}" destId="{66212E4B-1A2C-459D-88A6-303407EE488E}" srcOrd="0" destOrd="0" presId="urn:microsoft.com/office/officeart/2005/8/layout/hierarchy1"/>
    <dgm:cxn modelId="{EE131372-6DFF-4736-82A0-30B7B773CE7D}" type="presParOf" srcId="{66212E4B-1A2C-459D-88A6-303407EE488E}" destId="{82CB9EF4-89EC-4798-A3D9-92848A411866}" srcOrd="0" destOrd="0" presId="urn:microsoft.com/office/officeart/2005/8/layout/hierarchy1"/>
    <dgm:cxn modelId="{5B96B965-E798-49D2-A692-D8E30BBB64BE}" type="presParOf" srcId="{66212E4B-1A2C-459D-88A6-303407EE488E}" destId="{4D81C43D-16F0-45DC-B0FE-9F8965D7F7E6}" srcOrd="1" destOrd="0" presId="urn:microsoft.com/office/officeart/2005/8/layout/hierarchy1"/>
    <dgm:cxn modelId="{4F8BD37E-FF87-4E41-87B4-3616AFCDA956}" type="presParOf" srcId="{0434CC6E-4F19-4362-8B1F-819673755B5B}" destId="{802F3D2A-F513-4885-B5CF-F7E39B189243}" srcOrd="1" destOrd="0" presId="urn:microsoft.com/office/officeart/2005/8/layout/hierarchy1"/>
    <dgm:cxn modelId="{26C9F484-9BD3-4EED-8DD8-9C7D45B733CB}" type="presParOf" srcId="{802F3D2A-F513-4885-B5CF-F7E39B189243}" destId="{8E5F81BA-82FE-46B1-A91A-A0F35B6D40B2}" srcOrd="0" destOrd="0" presId="urn:microsoft.com/office/officeart/2005/8/layout/hierarchy1"/>
    <dgm:cxn modelId="{623DB110-DC0A-4B6D-9419-B3F66A11DC69}" type="presParOf" srcId="{802F3D2A-F513-4885-B5CF-F7E39B189243}" destId="{E14E9E49-22F9-4FC9-82F2-E496106115B1}" srcOrd="1" destOrd="0" presId="urn:microsoft.com/office/officeart/2005/8/layout/hierarchy1"/>
    <dgm:cxn modelId="{49A7F986-3A8D-4DFE-A46F-5F6A8224DE7E}" type="presParOf" srcId="{E14E9E49-22F9-4FC9-82F2-E496106115B1}" destId="{AF3DC294-9A34-4DD6-87AE-31F86BE3EEF8}" srcOrd="0" destOrd="0" presId="urn:microsoft.com/office/officeart/2005/8/layout/hierarchy1"/>
    <dgm:cxn modelId="{CC2ECD6C-8C7D-4F17-A136-981D831235DA}" type="presParOf" srcId="{AF3DC294-9A34-4DD6-87AE-31F86BE3EEF8}" destId="{184975CD-1984-46C3-A100-0915D1E36090}" srcOrd="0" destOrd="0" presId="urn:microsoft.com/office/officeart/2005/8/layout/hierarchy1"/>
    <dgm:cxn modelId="{843C9337-87F4-4620-A3EB-010D5A82CE09}" type="presParOf" srcId="{AF3DC294-9A34-4DD6-87AE-31F86BE3EEF8}" destId="{44700BC9-22D8-4016-8B5A-A81FF9C3495E}" srcOrd="1" destOrd="0" presId="urn:microsoft.com/office/officeart/2005/8/layout/hierarchy1"/>
    <dgm:cxn modelId="{44AB38D9-1124-4447-B01E-B720043EDE15}" type="presParOf" srcId="{E14E9E49-22F9-4FC9-82F2-E496106115B1}" destId="{28B7AB6D-88F9-4F4B-B6D5-EB0A32EA8EED}" srcOrd="1" destOrd="0" presId="urn:microsoft.com/office/officeart/2005/8/layout/hierarchy1"/>
    <dgm:cxn modelId="{43EA3B52-DD18-48B5-B4AF-2E6BBAC936BF}" type="presParOf" srcId="{802F3D2A-F513-4885-B5CF-F7E39B189243}" destId="{34F559B4-2E56-4255-9A79-8F63BFA593DD}" srcOrd="2" destOrd="0" presId="urn:microsoft.com/office/officeart/2005/8/layout/hierarchy1"/>
    <dgm:cxn modelId="{940B7126-BADF-41EF-8C0F-10FC248E1FE6}" type="presParOf" srcId="{802F3D2A-F513-4885-B5CF-F7E39B189243}" destId="{29257B2F-A16A-481C-8501-6AEAB52C497C}" srcOrd="3" destOrd="0" presId="urn:microsoft.com/office/officeart/2005/8/layout/hierarchy1"/>
    <dgm:cxn modelId="{983C5BF6-73CF-4E69-8E1D-B5C8438FBBA2}" type="presParOf" srcId="{29257B2F-A16A-481C-8501-6AEAB52C497C}" destId="{748307E8-DEC1-48E1-9D5D-0C30EBCE81FE}" srcOrd="0" destOrd="0" presId="urn:microsoft.com/office/officeart/2005/8/layout/hierarchy1"/>
    <dgm:cxn modelId="{DBDB4ABE-C0DC-49FE-B82B-BD1AF4DC9B1A}" type="presParOf" srcId="{748307E8-DEC1-48E1-9D5D-0C30EBCE81FE}" destId="{F4F1A189-A5FE-41AE-9F34-E6769B3C676D}" srcOrd="0" destOrd="0" presId="urn:microsoft.com/office/officeart/2005/8/layout/hierarchy1"/>
    <dgm:cxn modelId="{4EA497BD-3773-4FDA-AA7F-579CD39BBBF1}" type="presParOf" srcId="{748307E8-DEC1-48E1-9D5D-0C30EBCE81FE}" destId="{1BAAC723-944F-44A3-81D2-E7C9AA2343CD}" srcOrd="1" destOrd="0" presId="urn:microsoft.com/office/officeart/2005/8/layout/hierarchy1"/>
    <dgm:cxn modelId="{51F1D7B3-32A1-44A2-B84E-5F4C03032792}" type="presParOf" srcId="{29257B2F-A16A-481C-8501-6AEAB52C497C}" destId="{969B0EFC-9C0E-4684-868E-7BDC114D8316}" srcOrd="1" destOrd="0" presId="urn:microsoft.com/office/officeart/2005/8/layout/hierarchy1"/>
    <dgm:cxn modelId="{7EAD1996-E4D6-4A0B-9122-89C30D67E3BF}" type="presParOf" srcId="{969B0EFC-9C0E-4684-868E-7BDC114D8316}" destId="{2AF1AFF2-9D09-4F67-90EE-97C6E20CDA38}" srcOrd="0" destOrd="0" presId="urn:microsoft.com/office/officeart/2005/8/layout/hierarchy1"/>
    <dgm:cxn modelId="{8F6A11FD-8A71-4543-B89F-35E425FAF849}" type="presParOf" srcId="{969B0EFC-9C0E-4684-868E-7BDC114D8316}" destId="{DC4729A6-CBEB-4D00-8583-53BAD4CA6D0F}" srcOrd="1" destOrd="0" presId="urn:microsoft.com/office/officeart/2005/8/layout/hierarchy1"/>
    <dgm:cxn modelId="{8606DB27-EA14-4F80-9452-4DF961C0218E}" type="presParOf" srcId="{DC4729A6-CBEB-4D00-8583-53BAD4CA6D0F}" destId="{5F03FD42-D8F4-4D20-9508-534552491B83}" srcOrd="0" destOrd="0" presId="urn:microsoft.com/office/officeart/2005/8/layout/hierarchy1"/>
    <dgm:cxn modelId="{B767B50D-2726-4BE2-BEC5-5F2AF34EFCD2}" type="presParOf" srcId="{5F03FD42-D8F4-4D20-9508-534552491B83}" destId="{B0827036-7F4C-477D-9398-AF720C4F1A76}" srcOrd="0" destOrd="0" presId="urn:microsoft.com/office/officeart/2005/8/layout/hierarchy1"/>
    <dgm:cxn modelId="{08B130C0-082D-4854-BABD-7464EA287F47}" type="presParOf" srcId="{5F03FD42-D8F4-4D20-9508-534552491B83}" destId="{DD391758-BCE1-4668-AFE2-5685AEEF1B70}" srcOrd="1" destOrd="0" presId="urn:microsoft.com/office/officeart/2005/8/layout/hierarchy1"/>
    <dgm:cxn modelId="{173F0201-CC64-4B3C-9E47-ECFB9F26DF3F}" type="presParOf" srcId="{DC4729A6-CBEB-4D00-8583-53BAD4CA6D0F}" destId="{3D5DAFC1-288D-41DB-8E6F-9EDC39C2896C}" srcOrd="1" destOrd="0" presId="urn:microsoft.com/office/officeart/2005/8/layout/hierarchy1"/>
    <dgm:cxn modelId="{A87C5CB5-E4A6-410E-9953-5521AE84883D}" type="presParOf" srcId="{802F3D2A-F513-4885-B5CF-F7E39B189243}" destId="{DB0A80F2-2DB9-4D5A-BA51-98F13653D547}" srcOrd="4" destOrd="0" presId="urn:microsoft.com/office/officeart/2005/8/layout/hierarchy1"/>
    <dgm:cxn modelId="{AF3D96DE-DB41-416F-BADB-5432A9E5928C}" type="presParOf" srcId="{802F3D2A-F513-4885-B5CF-F7E39B189243}" destId="{3E371646-0EB2-4FC1-B9BF-9E32AB0D5F4B}" srcOrd="5" destOrd="0" presId="urn:microsoft.com/office/officeart/2005/8/layout/hierarchy1"/>
    <dgm:cxn modelId="{1A1F77DB-E68B-4BE8-A0A8-F6C9D438CA21}" type="presParOf" srcId="{3E371646-0EB2-4FC1-B9BF-9E32AB0D5F4B}" destId="{ECF397F8-1248-4431-B37F-A5CCB88928F3}" srcOrd="0" destOrd="0" presId="urn:microsoft.com/office/officeart/2005/8/layout/hierarchy1"/>
    <dgm:cxn modelId="{311800FF-F838-469D-80F2-115E058CA2AE}" type="presParOf" srcId="{ECF397F8-1248-4431-B37F-A5CCB88928F3}" destId="{D8078215-7442-43CA-94D1-0CFD83B9FBC2}" srcOrd="0" destOrd="0" presId="urn:microsoft.com/office/officeart/2005/8/layout/hierarchy1"/>
    <dgm:cxn modelId="{9508DD4F-7EF1-4714-96C5-87698C4FB89D}" type="presParOf" srcId="{ECF397F8-1248-4431-B37F-A5CCB88928F3}" destId="{641B8727-C2A8-43DE-AAF8-F202794FD70A}" srcOrd="1" destOrd="0" presId="urn:microsoft.com/office/officeart/2005/8/layout/hierarchy1"/>
    <dgm:cxn modelId="{98F6A1C8-F168-40E6-930A-A0964662F3C9}" type="presParOf" srcId="{3E371646-0EB2-4FC1-B9BF-9E32AB0D5F4B}" destId="{53B73103-E19E-430E-89A3-DDB7C8C2CA49}" srcOrd="1" destOrd="0" presId="urn:microsoft.com/office/officeart/2005/8/layout/hierarchy1"/>
    <dgm:cxn modelId="{6906228E-9112-442D-AD88-503081B8A0A3}" type="presParOf" srcId="{53B73103-E19E-430E-89A3-DDB7C8C2CA49}" destId="{C0F9CFAE-8D2E-4819-B666-80BC82312B3F}" srcOrd="0" destOrd="0" presId="urn:microsoft.com/office/officeart/2005/8/layout/hierarchy1"/>
    <dgm:cxn modelId="{D1298F34-C19C-4851-947B-D2F6AD140865}" type="presParOf" srcId="{53B73103-E19E-430E-89A3-DDB7C8C2CA49}" destId="{55CB1966-5156-43FF-B0ED-C2248A80118D}" srcOrd="1" destOrd="0" presId="urn:microsoft.com/office/officeart/2005/8/layout/hierarchy1"/>
    <dgm:cxn modelId="{ADC49A23-27D8-4FDF-B95A-5DDCF38CD961}" type="presParOf" srcId="{55CB1966-5156-43FF-B0ED-C2248A80118D}" destId="{01142F6D-9F0F-4E3D-8D6E-87DB977CE5FF}" srcOrd="0" destOrd="0" presId="urn:microsoft.com/office/officeart/2005/8/layout/hierarchy1"/>
    <dgm:cxn modelId="{C69430EA-B3E7-4BA7-8F76-2F494C43DEA7}" type="presParOf" srcId="{01142F6D-9F0F-4E3D-8D6E-87DB977CE5FF}" destId="{6B035117-214C-48DB-8946-D1E41963A284}" srcOrd="0" destOrd="0" presId="urn:microsoft.com/office/officeart/2005/8/layout/hierarchy1"/>
    <dgm:cxn modelId="{12D340C4-AB42-440B-AE5F-F01CB3059E25}" type="presParOf" srcId="{01142F6D-9F0F-4E3D-8D6E-87DB977CE5FF}" destId="{0512EF96-8460-450B-9C48-7B4FD8B03421}" srcOrd="1" destOrd="0" presId="urn:microsoft.com/office/officeart/2005/8/layout/hierarchy1"/>
    <dgm:cxn modelId="{085739BA-1764-4D7D-ABB7-711091721965}" type="presParOf" srcId="{55CB1966-5156-43FF-B0ED-C2248A80118D}" destId="{212D7DDD-7D7A-4EC7-9AC2-053643DF92A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25F92C-3E60-46A0-A211-B90020553E65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A3B2C39-7656-45B4-A993-B022BFA37906}">
      <dgm:prSet phldrT="[Текст]" custT="1"/>
      <dgm:spPr/>
      <dgm:t>
        <a:bodyPr/>
        <a:lstStyle/>
        <a:p>
          <a:r>
            <a:rPr lang="ru-RU" sz="1400" b="1" baseline="0" dirty="0"/>
            <a:t>Региональный уровень</a:t>
          </a:r>
        </a:p>
        <a:p>
          <a:r>
            <a:rPr lang="ru-RU" sz="1400" dirty="0"/>
            <a:t>Мониторинг и контроль внесения сведений с уровня МОУО и ОО</a:t>
          </a:r>
        </a:p>
        <a:p>
          <a:r>
            <a:rPr lang="ru-RU" sz="1400" dirty="0"/>
            <a:t>Опция «Возврат» для коррекции внесения</a:t>
          </a:r>
        </a:p>
        <a:p>
          <a:r>
            <a:rPr lang="ru-RU" sz="1400" dirty="0"/>
            <a:t>Опция «Выгрузить» для экспорта в РИС при статусе «закрыт» всех ОО</a:t>
          </a:r>
        </a:p>
      </dgm:t>
    </dgm:pt>
    <dgm:pt modelId="{0846C17F-A68C-4A0B-AFF8-0A610F6C25A6}" type="parTrans" cxnId="{9140A0EA-250E-4FA9-9BF5-3E73BFA91F8B}">
      <dgm:prSet/>
      <dgm:spPr/>
      <dgm:t>
        <a:bodyPr/>
        <a:lstStyle/>
        <a:p>
          <a:endParaRPr lang="ru-RU"/>
        </a:p>
      </dgm:t>
    </dgm:pt>
    <dgm:pt modelId="{43448FAF-8CE9-40DA-940B-04C3A33BB279}" type="sibTrans" cxnId="{9140A0EA-250E-4FA9-9BF5-3E73BFA91F8B}">
      <dgm:prSet/>
      <dgm:spPr/>
      <dgm:t>
        <a:bodyPr/>
        <a:lstStyle/>
        <a:p>
          <a:endParaRPr lang="ru-RU"/>
        </a:p>
      </dgm:t>
    </dgm:pt>
    <dgm:pt modelId="{B27C5727-277A-4056-B37A-5E6ECF44B65D}">
      <dgm:prSet phldrT="[Текст]" custT="1"/>
      <dgm:spPr/>
      <dgm:t>
        <a:bodyPr/>
        <a:lstStyle/>
        <a:p>
          <a:r>
            <a:rPr lang="ru-RU" sz="1400" b="1" baseline="0" dirty="0"/>
            <a:t>Муниципальный уровень (в логине «</a:t>
          </a:r>
          <a:r>
            <a:rPr lang="en-US" sz="1400" b="1" baseline="0" dirty="0"/>
            <a:t>M</a:t>
          </a:r>
          <a:r>
            <a:rPr lang="ru-RU" sz="1400" b="1" baseline="0" dirty="0"/>
            <a:t>»)</a:t>
          </a:r>
        </a:p>
        <a:p>
          <a:r>
            <a:rPr lang="ru-RU" sz="1400" dirty="0"/>
            <a:t>Мониторинг и контроль за внесением сведений с уровня ОО</a:t>
          </a:r>
        </a:p>
        <a:p>
          <a:r>
            <a:rPr lang="ru-RU" sz="1400" dirty="0"/>
            <a:t>При статусе «открыт» может вносить изменения</a:t>
          </a:r>
        </a:p>
        <a:p>
          <a:r>
            <a:rPr lang="ru-RU" sz="1400" dirty="0"/>
            <a:t>Опция «просмотр»  при статусе «закрыт»</a:t>
          </a:r>
        </a:p>
      </dgm:t>
    </dgm:pt>
    <dgm:pt modelId="{15CFB96D-645F-46B4-9B6C-73EA1FA5C3C7}" type="parTrans" cxnId="{12D46610-3799-4B0C-B51B-B9F33532DD62}">
      <dgm:prSet/>
      <dgm:spPr/>
      <dgm:t>
        <a:bodyPr/>
        <a:lstStyle/>
        <a:p>
          <a:endParaRPr lang="ru-RU"/>
        </a:p>
      </dgm:t>
    </dgm:pt>
    <dgm:pt modelId="{B00512C7-F3D4-4FD0-AE6F-1C84B3D9FB05}" type="sibTrans" cxnId="{12D46610-3799-4B0C-B51B-B9F33532DD62}">
      <dgm:prSet/>
      <dgm:spPr/>
      <dgm:t>
        <a:bodyPr/>
        <a:lstStyle/>
        <a:p>
          <a:endParaRPr lang="ru-RU"/>
        </a:p>
      </dgm:t>
    </dgm:pt>
    <dgm:pt modelId="{61386990-069B-45B9-A4A8-20230FAED65B}">
      <dgm:prSet phldrT="[Текст]" custT="1"/>
      <dgm:spPr/>
      <dgm:t>
        <a:bodyPr/>
        <a:lstStyle/>
        <a:p>
          <a:r>
            <a:rPr lang="ru-RU" sz="1400" b="1" baseline="0" dirty="0"/>
            <a:t>Директор (в логине «</a:t>
          </a:r>
          <a:r>
            <a:rPr lang="en-US" sz="1400" b="1" baseline="0" dirty="0"/>
            <a:t>D</a:t>
          </a:r>
          <a:r>
            <a:rPr lang="ru-RU" sz="1400" b="1" baseline="0" dirty="0"/>
            <a:t>»)</a:t>
          </a:r>
        </a:p>
        <a:p>
          <a:r>
            <a:rPr lang="ru-RU" sz="1400" baseline="0" dirty="0"/>
            <a:t>Добавление аудиторий</a:t>
          </a:r>
        </a:p>
        <a:p>
          <a:r>
            <a:rPr lang="ru-RU" sz="1400" baseline="0" dirty="0">
              <a:highlight>
                <a:srgbClr val="FFFF00"/>
              </a:highlight>
            </a:rPr>
            <a:t>Статус «Закрыть экзамен»</a:t>
          </a:r>
        </a:p>
      </dgm:t>
    </dgm:pt>
    <dgm:pt modelId="{030970FA-AE3B-4762-972D-025B215BEEBF}" type="parTrans" cxnId="{81C9EFFE-CE8D-4B32-8836-30DD6107A036}">
      <dgm:prSet/>
      <dgm:spPr/>
      <dgm:t>
        <a:bodyPr/>
        <a:lstStyle/>
        <a:p>
          <a:endParaRPr lang="ru-RU"/>
        </a:p>
      </dgm:t>
    </dgm:pt>
    <dgm:pt modelId="{941CB0A9-0828-499F-A767-63E0DC2F36C0}" type="sibTrans" cxnId="{81C9EFFE-CE8D-4B32-8836-30DD6107A036}">
      <dgm:prSet/>
      <dgm:spPr/>
      <dgm:t>
        <a:bodyPr/>
        <a:lstStyle/>
        <a:p>
          <a:endParaRPr lang="ru-RU"/>
        </a:p>
      </dgm:t>
    </dgm:pt>
    <dgm:pt modelId="{63D8AB41-0C86-4BD0-8E13-68507720939B}">
      <dgm:prSet phldrT="[Текст]" custT="1"/>
      <dgm:spPr/>
      <dgm:t>
        <a:bodyPr/>
        <a:lstStyle/>
        <a:p>
          <a:r>
            <a:rPr lang="ru-RU" sz="1400" b="1" dirty="0"/>
            <a:t>Технический специалист  (в логине «Т»)</a:t>
          </a:r>
        </a:p>
        <a:p>
          <a:r>
            <a:rPr lang="ru-RU" sz="1400" dirty="0"/>
            <a:t>Добавление аудиторий</a:t>
          </a:r>
        </a:p>
        <a:p>
          <a:r>
            <a:rPr lang="ru-RU" sz="1400" dirty="0">
              <a:highlight>
                <a:srgbClr val="FFFF00"/>
              </a:highlight>
            </a:rPr>
            <a:t>Внесение результатов оценивания</a:t>
          </a:r>
          <a:r>
            <a:rPr lang="ru-RU" sz="1000" dirty="0">
              <a:highlight>
                <a:srgbClr val="FFFF00"/>
              </a:highlight>
            </a:rPr>
            <a:t> </a:t>
          </a:r>
        </a:p>
      </dgm:t>
    </dgm:pt>
    <dgm:pt modelId="{2D86DD83-7ED1-483C-A35A-461860F92236}" type="parTrans" cxnId="{20C59397-D766-4221-85FE-55CC75F076B8}">
      <dgm:prSet/>
      <dgm:spPr/>
      <dgm:t>
        <a:bodyPr/>
        <a:lstStyle/>
        <a:p>
          <a:endParaRPr lang="ru-RU"/>
        </a:p>
      </dgm:t>
    </dgm:pt>
    <dgm:pt modelId="{A58BDF4C-4AE1-4FF1-A14B-8FC4065AD0D2}" type="sibTrans" cxnId="{20C59397-D766-4221-85FE-55CC75F076B8}">
      <dgm:prSet/>
      <dgm:spPr/>
      <dgm:t>
        <a:bodyPr/>
        <a:lstStyle/>
        <a:p>
          <a:endParaRPr lang="ru-RU"/>
        </a:p>
      </dgm:t>
    </dgm:pt>
    <dgm:pt modelId="{D90E778B-1655-49BD-9252-BAA5AC210A80}">
      <dgm:prSet phldrT="[Текст]" custT="1"/>
      <dgm:spPr/>
      <dgm:t>
        <a:bodyPr/>
        <a:lstStyle/>
        <a:p>
          <a:r>
            <a:rPr lang="ru-RU" sz="2400" dirty="0"/>
            <a:t>РЦОИ</a:t>
          </a:r>
        </a:p>
      </dgm:t>
    </dgm:pt>
    <dgm:pt modelId="{42FEC0A4-2875-4787-8690-CFA8224FF8EF}" type="parTrans" cxnId="{CF51AE6B-1651-418C-ADB9-ECF9C8DF1CCB}">
      <dgm:prSet/>
      <dgm:spPr/>
      <dgm:t>
        <a:bodyPr/>
        <a:lstStyle/>
        <a:p>
          <a:endParaRPr lang="ru-RU"/>
        </a:p>
      </dgm:t>
    </dgm:pt>
    <dgm:pt modelId="{5895D310-0418-4B86-8427-783D00A4DBB5}" type="sibTrans" cxnId="{CF51AE6B-1651-418C-ADB9-ECF9C8DF1CCB}">
      <dgm:prSet/>
      <dgm:spPr/>
      <dgm:t>
        <a:bodyPr/>
        <a:lstStyle/>
        <a:p>
          <a:endParaRPr lang="ru-RU"/>
        </a:p>
      </dgm:t>
    </dgm:pt>
    <dgm:pt modelId="{2B5F0F71-7884-44DE-ADE8-AB3DC848636C}">
      <dgm:prSet phldrT="[Текст]" custT="1"/>
      <dgm:spPr/>
      <dgm:t>
        <a:bodyPr/>
        <a:lstStyle/>
        <a:p>
          <a:r>
            <a:rPr lang="ru-RU" sz="2000" b="1" dirty="0"/>
            <a:t>МОУО</a:t>
          </a:r>
        </a:p>
      </dgm:t>
    </dgm:pt>
    <dgm:pt modelId="{5390746B-1C9A-41F8-85F2-1CB6E37F5703}" type="parTrans" cxnId="{BEF216C8-1C57-4114-B82F-4AC09FDACB4B}">
      <dgm:prSet/>
      <dgm:spPr/>
      <dgm:t>
        <a:bodyPr/>
        <a:lstStyle/>
        <a:p>
          <a:endParaRPr lang="ru-RU"/>
        </a:p>
      </dgm:t>
    </dgm:pt>
    <dgm:pt modelId="{BC55D948-D545-4CF2-8E4F-A34D098A04DA}" type="sibTrans" cxnId="{BEF216C8-1C57-4114-B82F-4AC09FDACB4B}">
      <dgm:prSet/>
      <dgm:spPr/>
      <dgm:t>
        <a:bodyPr/>
        <a:lstStyle/>
        <a:p>
          <a:endParaRPr lang="ru-RU"/>
        </a:p>
      </dgm:t>
    </dgm:pt>
    <dgm:pt modelId="{3EB58469-B315-48A6-9303-8D028D366026}">
      <dgm:prSet phldrT="[Текст]" custT="1"/>
      <dgm:spPr/>
      <dgm:t>
        <a:bodyPr/>
        <a:lstStyle/>
        <a:p>
          <a:r>
            <a:rPr lang="ru-RU" sz="2400" b="1" dirty="0"/>
            <a:t>ОО</a:t>
          </a:r>
        </a:p>
      </dgm:t>
    </dgm:pt>
    <dgm:pt modelId="{C33211BB-64E1-443A-8685-8350330C0D35}" type="parTrans" cxnId="{24429DB6-3E64-4C7B-A0C0-7526ECC0C8C4}">
      <dgm:prSet/>
      <dgm:spPr/>
      <dgm:t>
        <a:bodyPr/>
        <a:lstStyle/>
        <a:p>
          <a:endParaRPr lang="ru-RU"/>
        </a:p>
      </dgm:t>
    </dgm:pt>
    <dgm:pt modelId="{55FFB8FF-99C8-44CC-A6CE-A5871D192AD3}" type="sibTrans" cxnId="{24429DB6-3E64-4C7B-A0C0-7526ECC0C8C4}">
      <dgm:prSet/>
      <dgm:spPr/>
      <dgm:t>
        <a:bodyPr/>
        <a:lstStyle/>
        <a:p>
          <a:endParaRPr lang="ru-RU"/>
        </a:p>
      </dgm:t>
    </dgm:pt>
    <dgm:pt modelId="{21FB96DD-4D6A-4700-A178-44DC5B6EE072}" type="pres">
      <dgm:prSet presAssocID="{1F25F92C-3E60-46A0-A211-B90020553E6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71FDA1DE-8912-41C1-A05C-85323209E641}" type="pres">
      <dgm:prSet presAssocID="{1F25F92C-3E60-46A0-A211-B90020553E65}" presName="hierFlow" presStyleCnt="0"/>
      <dgm:spPr/>
    </dgm:pt>
    <dgm:pt modelId="{A16B8980-6896-4B4F-BFDE-8F027F1D22D3}" type="pres">
      <dgm:prSet presAssocID="{1F25F92C-3E60-46A0-A211-B90020553E65}" presName="firstBuf" presStyleCnt="0"/>
      <dgm:spPr/>
    </dgm:pt>
    <dgm:pt modelId="{DA476629-382E-437C-91EF-933646FEEA6C}" type="pres">
      <dgm:prSet presAssocID="{1F25F92C-3E60-46A0-A211-B90020553E6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B09383D-0AC9-4D78-930A-2561B7F77EDC}" type="pres">
      <dgm:prSet presAssocID="{FA3B2C39-7656-45B4-A993-B022BFA37906}" presName="Name14" presStyleCnt="0"/>
      <dgm:spPr/>
    </dgm:pt>
    <dgm:pt modelId="{A62AEA18-45DE-4571-9BC3-6FB5EA61E412}" type="pres">
      <dgm:prSet presAssocID="{FA3B2C39-7656-45B4-A993-B022BFA37906}" presName="level1Shape" presStyleLbl="node0" presStyleIdx="0" presStyleCnt="1" custScaleX="1502944" custScaleY="498440" custLinFactY="-289925" custLinFactNeighborX="9576" custLinFactNeighborY="-300000">
        <dgm:presLayoutVars>
          <dgm:chPref val="3"/>
        </dgm:presLayoutVars>
      </dgm:prSet>
      <dgm:spPr/>
    </dgm:pt>
    <dgm:pt modelId="{26BF1357-D86B-47CA-9FC3-043BD8222E04}" type="pres">
      <dgm:prSet presAssocID="{FA3B2C39-7656-45B4-A993-B022BFA37906}" presName="hierChild2" presStyleCnt="0"/>
      <dgm:spPr/>
    </dgm:pt>
    <dgm:pt modelId="{094A5C14-FE15-4448-8CE3-3FCE743BCFF2}" type="pres">
      <dgm:prSet presAssocID="{15CFB96D-645F-46B4-9B6C-73EA1FA5C3C7}" presName="Name19" presStyleLbl="parChTrans1D2" presStyleIdx="0" presStyleCnt="1"/>
      <dgm:spPr/>
    </dgm:pt>
    <dgm:pt modelId="{FA24A024-BDB3-4C4E-9DBA-DAAA7A192999}" type="pres">
      <dgm:prSet presAssocID="{B27C5727-277A-4056-B37A-5E6ECF44B65D}" presName="Name21" presStyleCnt="0"/>
      <dgm:spPr/>
    </dgm:pt>
    <dgm:pt modelId="{75D50E21-A5E0-494D-8C71-77FB0424BADE}" type="pres">
      <dgm:prSet presAssocID="{B27C5727-277A-4056-B37A-5E6ECF44B65D}" presName="level2Shape" presStyleLbl="node2" presStyleIdx="0" presStyleCnt="1" custScaleX="1390265" custScaleY="611908" custLinFactY="-100000" custLinFactNeighborX="-13609" custLinFactNeighborY="-159364"/>
      <dgm:spPr/>
    </dgm:pt>
    <dgm:pt modelId="{E20DDBCC-160A-4F55-B1C2-2AC869EFC262}" type="pres">
      <dgm:prSet presAssocID="{B27C5727-277A-4056-B37A-5E6ECF44B65D}" presName="hierChild3" presStyleCnt="0"/>
      <dgm:spPr/>
    </dgm:pt>
    <dgm:pt modelId="{60218BD8-69DE-4435-8BC7-D828B4627AA0}" type="pres">
      <dgm:prSet presAssocID="{030970FA-AE3B-4762-972D-025B215BEEBF}" presName="Name19" presStyleLbl="parChTrans1D3" presStyleIdx="0" presStyleCnt="2"/>
      <dgm:spPr/>
    </dgm:pt>
    <dgm:pt modelId="{B03B1F28-040A-4313-8A02-5D9E20650854}" type="pres">
      <dgm:prSet presAssocID="{61386990-069B-45B9-A4A8-20230FAED65B}" presName="Name21" presStyleCnt="0"/>
      <dgm:spPr/>
    </dgm:pt>
    <dgm:pt modelId="{DC3005F4-443A-493F-AD50-30D6754E3386}" type="pres">
      <dgm:prSet presAssocID="{61386990-069B-45B9-A4A8-20230FAED65B}" presName="level2Shape" presStyleLbl="node3" presStyleIdx="0" presStyleCnt="2" custScaleX="649395" custScaleY="350590" custLinFactX="-35398" custLinFactY="100000" custLinFactNeighborX="-100000" custLinFactNeighborY="139262"/>
      <dgm:spPr/>
    </dgm:pt>
    <dgm:pt modelId="{D6432D59-20F2-482B-9742-477E23D269C3}" type="pres">
      <dgm:prSet presAssocID="{61386990-069B-45B9-A4A8-20230FAED65B}" presName="hierChild3" presStyleCnt="0"/>
      <dgm:spPr/>
    </dgm:pt>
    <dgm:pt modelId="{E3CD8411-166E-4954-93B6-149FF533EF6B}" type="pres">
      <dgm:prSet presAssocID="{2D86DD83-7ED1-483C-A35A-461860F92236}" presName="Name19" presStyleLbl="parChTrans1D3" presStyleIdx="1" presStyleCnt="2"/>
      <dgm:spPr/>
    </dgm:pt>
    <dgm:pt modelId="{EEE488AE-C32B-4C41-A700-718E47680154}" type="pres">
      <dgm:prSet presAssocID="{63D8AB41-0C86-4BD0-8E13-68507720939B}" presName="Name21" presStyleCnt="0"/>
      <dgm:spPr/>
    </dgm:pt>
    <dgm:pt modelId="{10437292-B795-4797-A863-275F99EE5257}" type="pres">
      <dgm:prSet presAssocID="{63D8AB41-0C86-4BD0-8E13-68507720939B}" presName="level2Shape" presStyleLbl="node3" presStyleIdx="1" presStyleCnt="2" custScaleX="982564" custScaleY="380102" custLinFactY="100000" custLinFactNeighborX="40170" custLinFactNeighborY="139262"/>
      <dgm:spPr/>
    </dgm:pt>
    <dgm:pt modelId="{0AA38963-D688-4D8B-A5B6-8B2AA8B8A6C1}" type="pres">
      <dgm:prSet presAssocID="{63D8AB41-0C86-4BD0-8E13-68507720939B}" presName="hierChild3" presStyleCnt="0"/>
      <dgm:spPr/>
    </dgm:pt>
    <dgm:pt modelId="{10F3169E-0C76-4A44-AEFA-D8C31A2D3CEA}" type="pres">
      <dgm:prSet presAssocID="{1F25F92C-3E60-46A0-A211-B90020553E65}" presName="bgShapesFlow" presStyleCnt="0"/>
      <dgm:spPr/>
    </dgm:pt>
    <dgm:pt modelId="{267FC9B4-2E92-494B-924B-1568CF66B168}" type="pres">
      <dgm:prSet presAssocID="{D90E778B-1655-49BD-9252-BAA5AC210A80}" presName="rectComp" presStyleCnt="0"/>
      <dgm:spPr/>
    </dgm:pt>
    <dgm:pt modelId="{94415F7C-3519-4A88-AB95-EBE870A66D2C}" type="pres">
      <dgm:prSet presAssocID="{D90E778B-1655-49BD-9252-BAA5AC210A80}" presName="bgRect" presStyleLbl="bgShp" presStyleIdx="0" presStyleCnt="3" custScaleY="284733" custLinFactY="-131489" custLinFactNeighborX="407" custLinFactNeighborY="-200000"/>
      <dgm:spPr/>
    </dgm:pt>
    <dgm:pt modelId="{FD4AC8D6-ECCF-4151-8E63-51350B01B464}" type="pres">
      <dgm:prSet presAssocID="{D90E778B-1655-49BD-9252-BAA5AC210A80}" presName="bgRectTx" presStyleLbl="bgShp" presStyleIdx="0" presStyleCnt="3">
        <dgm:presLayoutVars>
          <dgm:bulletEnabled val="1"/>
        </dgm:presLayoutVars>
      </dgm:prSet>
      <dgm:spPr/>
    </dgm:pt>
    <dgm:pt modelId="{4901C228-42A7-40E4-81C0-B0766741AFC0}" type="pres">
      <dgm:prSet presAssocID="{D90E778B-1655-49BD-9252-BAA5AC210A80}" presName="spComp" presStyleCnt="0"/>
      <dgm:spPr/>
    </dgm:pt>
    <dgm:pt modelId="{05D36E58-73C7-438C-B299-78CF5BA07D09}" type="pres">
      <dgm:prSet presAssocID="{D90E778B-1655-49BD-9252-BAA5AC210A80}" presName="vSp" presStyleCnt="0"/>
      <dgm:spPr/>
    </dgm:pt>
    <dgm:pt modelId="{BB50DA77-13C8-4964-A979-F830502B066C}" type="pres">
      <dgm:prSet presAssocID="{2B5F0F71-7884-44DE-ADE8-AB3DC848636C}" presName="rectComp" presStyleCnt="0"/>
      <dgm:spPr/>
    </dgm:pt>
    <dgm:pt modelId="{5552B782-DE9C-4358-9776-FE91A91DCFA7}" type="pres">
      <dgm:prSet presAssocID="{2B5F0F71-7884-44DE-ADE8-AB3DC848636C}" presName="bgRect" presStyleLbl="bgShp" presStyleIdx="1" presStyleCnt="3" custScaleY="300002" custLinFactNeighborX="407" custLinFactNeighborY="34054"/>
      <dgm:spPr/>
    </dgm:pt>
    <dgm:pt modelId="{E2BC7928-1939-4CE6-9B02-243C28B5BE06}" type="pres">
      <dgm:prSet presAssocID="{2B5F0F71-7884-44DE-ADE8-AB3DC848636C}" presName="bgRectTx" presStyleLbl="bgShp" presStyleIdx="1" presStyleCnt="3">
        <dgm:presLayoutVars>
          <dgm:bulletEnabled val="1"/>
        </dgm:presLayoutVars>
      </dgm:prSet>
      <dgm:spPr/>
    </dgm:pt>
    <dgm:pt modelId="{E7955A28-1514-4C04-9910-43EA8B2F3F0F}" type="pres">
      <dgm:prSet presAssocID="{2B5F0F71-7884-44DE-ADE8-AB3DC848636C}" presName="spComp" presStyleCnt="0"/>
      <dgm:spPr/>
    </dgm:pt>
    <dgm:pt modelId="{12E25F65-6DC0-4C37-968C-FFE031C22559}" type="pres">
      <dgm:prSet presAssocID="{2B5F0F71-7884-44DE-ADE8-AB3DC848636C}" presName="vSp" presStyleCnt="0"/>
      <dgm:spPr/>
    </dgm:pt>
    <dgm:pt modelId="{D4D6EF4A-8058-44B5-B9AA-33F9EA7866BA}" type="pres">
      <dgm:prSet presAssocID="{3EB58469-B315-48A6-9303-8D028D366026}" presName="rectComp" presStyleCnt="0"/>
      <dgm:spPr/>
    </dgm:pt>
    <dgm:pt modelId="{7BB0E19E-9C7A-4AA6-A8D1-924F3B21CDCC}" type="pres">
      <dgm:prSet presAssocID="{3EB58469-B315-48A6-9303-8D028D366026}" presName="bgRect" presStyleLbl="bgShp" presStyleIdx="2" presStyleCnt="3" custScaleY="429166" custLinFactY="170627" custLinFactNeighborX="407" custLinFactNeighborY="200000"/>
      <dgm:spPr/>
    </dgm:pt>
    <dgm:pt modelId="{83B62BD7-E358-419F-A700-100C9C53BBC0}" type="pres">
      <dgm:prSet presAssocID="{3EB58469-B315-48A6-9303-8D028D366026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59085104-24DC-4EF5-86DD-47EB99B2AE65}" type="presOf" srcId="{030970FA-AE3B-4762-972D-025B215BEEBF}" destId="{60218BD8-69DE-4435-8BC7-D828B4627AA0}" srcOrd="0" destOrd="0" presId="urn:microsoft.com/office/officeart/2005/8/layout/hierarchy6"/>
    <dgm:cxn modelId="{E818E706-3108-47D3-B267-104EC2709BC6}" type="presOf" srcId="{2B5F0F71-7884-44DE-ADE8-AB3DC848636C}" destId="{E2BC7928-1939-4CE6-9B02-243C28B5BE06}" srcOrd="1" destOrd="0" presId="urn:microsoft.com/office/officeart/2005/8/layout/hierarchy6"/>
    <dgm:cxn modelId="{12D46610-3799-4B0C-B51B-B9F33532DD62}" srcId="{FA3B2C39-7656-45B4-A993-B022BFA37906}" destId="{B27C5727-277A-4056-B37A-5E6ECF44B65D}" srcOrd="0" destOrd="0" parTransId="{15CFB96D-645F-46B4-9B6C-73EA1FA5C3C7}" sibTransId="{B00512C7-F3D4-4FD0-AE6F-1C84B3D9FB05}"/>
    <dgm:cxn modelId="{E88A722D-A909-4F48-9A6C-471432F6ACC6}" type="presOf" srcId="{3EB58469-B315-48A6-9303-8D028D366026}" destId="{83B62BD7-E358-419F-A700-100C9C53BBC0}" srcOrd="1" destOrd="0" presId="urn:microsoft.com/office/officeart/2005/8/layout/hierarchy6"/>
    <dgm:cxn modelId="{9E235645-2101-4654-A3D0-FC2ECBDECD21}" type="presOf" srcId="{63D8AB41-0C86-4BD0-8E13-68507720939B}" destId="{10437292-B795-4797-A863-275F99EE5257}" srcOrd="0" destOrd="0" presId="urn:microsoft.com/office/officeart/2005/8/layout/hierarchy6"/>
    <dgm:cxn modelId="{CF51AE6B-1651-418C-ADB9-ECF9C8DF1CCB}" srcId="{1F25F92C-3E60-46A0-A211-B90020553E65}" destId="{D90E778B-1655-49BD-9252-BAA5AC210A80}" srcOrd="1" destOrd="0" parTransId="{42FEC0A4-2875-4787-8690-CFA8224FF8EF}" sibTransId="{5895D310-0418-4B86-8427-783D00A4DBB5}"/>
    <dgm:cxn modelId="{6FBD8777-0F77-454C-84C8-ABA4A06C980B}" type="presOf" srcId="{1F25F92C-3E60-46A0-A211-B90020553E65}" destId="{21FB96DD-4D6A-4700-A178-44DC5B6EE072}" srcOrd="0" destOrd="0" presId="urn:microsoft.com/office/officeart/2005/8/layout/hierarchy6"/>
    <dgm:cxn modelId="{F1E07186-1FC2-4B2E-850C-4618BA904941}" type="presOf" srcId="{2D86DD83-7ED1-483C-A35A-461860F92236}" destId="{E3CD8411-166E-4954-93B6-149FF533EF6B}" srcOrd="0" destOrd="0" presId="urn:microsoft.com/office/officeart/2005/8/layout/hierarchy6"/>
    <dgm:cxn modelId="{20C59397-D766-4221-85FE-55CC75F076B8}" srcId="{B27C5727-277A-4056-B37A-5E6ECF44B65D}" destId="{63D8AB41-0C86-4BD0-8E13-68507720939B}" srcOrd="1" destOrd="0" parTransId="{2D86DD83-7ED1-483C-A35A-461860F92236}" sibTransId="{A58BDF4C-4AE1-4FF1-A14B-8FC4065AD0D2}"/>
    <dgm:cxn modelId="{51370D9E-9AAB-48B6-AED2-F9C42AEF3E5E}" type="presOf" srcId="{B27C5727-277A-4056-B37A-5E6ECF44B65D}" destId="{75D50E21-A5E0-494D-8C71-77FB0424BADE}" srcOrd="0" destOrd="0" presId="urn:microsoft.com/office/officeart/2005/8/layout/hierarchy6"/>
    <dgm:cxn modelId="{E1ADBEAB-48F5-4E80-94A3-35848697938D}" type="presOf" srcId="{2B5F0F71-7884-44DE-ADE8-AB3DC848636C}" destId="{5552B782-DE9C-4358-9776-FE91A91DCFA7}" srcOrd="0" destOrd="0" presId="urn:microsoft.com/office/officeart/2005/8/layout/hierarchy6"/>
    <dgm:cxn modelId="{A41E3CAE-F4CF-4D41-9D08-8103EE701671}" type="presOf" srcId="{D90E778B-1655-49BD-9252-BAA5AC210A80}" destId="{FD4AC8D6-ECCF-4151-8E63-51350B01B464}" srcOrd="1" destOrd="0" presId="urn:microsoft.com/office/officeart/2005/8/layout/hierarchy6"/>
    <dgm:cxn modelId="{24429DB6-3E64-4C7B-A0C0-7526ECC0C8C4}" srcId="{1F25F92C-3E60-46A0-A211-B90020553E65}" destId="{3EB58469-B315-48A6-9303-8D028D366026}" srcOrd="3" destOrd="0" parTransId="{C33211BB-64E1-443A-8685-8350330C0D35}" sibTransId="{55FFB8FF-99C8-44CC-A6CE-A5871D192AD3}"/>
    <dgm:cxn modelId="{A21372C2-90CF-49D8-BFEC-BD83256898FE}" type="presOf" srcId="{3EB58469-B315-48A6-9303-8D028D366026}" destId="{7BB0E19E-9C7A-4AA6-A8D1-924F3B21CDCC}" srcOrd="0" destOrd="0" presId="urn:microsoft.com/office/officeart/2005/8/layout/hierarchy6"/>
    <dgm:cxn modelId="{BEF216C8-1C57-4114-B82F-4AC09FDACB4B}" srcId="{1F25F92C-3E60-46A0-A211-B90020553E65}" destId="{2B5F0F71-7884-44DE-ADE8-AB3DC848636C}" srcOrd="2" destOrd="0" parTransId="{5390746B-1C9A-41F8-85F2-1CB6E37F5703}" sibTransId="{BC55D948-D545-4CF2-8E4F-A34D098A04DA}"/>
    <dgm:cxn modelId="{F64566D3-62AB-407A-9F8C-58D1DA1D74FE}" type="presOf" srcId="{15CFB96D-645F-46B4-9B6C-73EA1FA5C3C7}" destId="{094A5C14-FE15-4448-8CE3-3FCE743BCFF2}" srcOrd="0" destOrd="0" presId="urn:microsoft.com/office/officeart/2005/8/layout/hierarchy6"/>
    <dgm:cxn modelId="{F61A1BD8-1661-4F1A-8759-70A699E4F619}" type="presOf" srcId="{D90E778B-1655-49BD-9252-BAA5AC210A80}" destId="{94415F7C-3519-4A88-AB95-EBE870A66D2C}" srcOrd="0" destOrd="0" presId="urn:microsoft.com/office/officeart/2005/8/layout/hierarchy6"/>
    <dgm:cxn modelId="{9140A0EA-250E-4FA9-9BF5-3E73BFA91F8B}" srcId="{1F25F92C-3E60-46A0-A211-B90020553E65}" destId="{FA3B2C39-7656-45B4-A993-B022BFA37906}" srcOrd="0" destOrd="0" parTransId="{0846C17F-A68C-4A0B-AFF8-0A610F6C25A6}" sibTransId="{43448FAF-8CE9-40DA-940B-04C3A33BB279}"/>
    <dgm:cxn modelId="{EC1169EC-A715-4FE3-A19B-470CAD751B09}" type="presOf" srcId="{FA3B2C39-7656-45B4-A993-B022BFA37906}" destId="{A62AEA18-45DE-4571-9BC3-6FB5EA61E412}" srcOrd="0" destOrd="0" presId="urn:microsoft.com/office/officeart/2005/8/layout/hierarchy6"/>
    <dgm:cxn modelId="{C385CFFD-E5DA-4E68-AE35-6211885B1B26}" type="presOf" srcId="{61386990-069B-45B9-A4A8-20230FAED65B}" destId="{DC3005F4-443A-493F-AD50-30D6754E3386}" srcOrd="0" destOrd="0" presId="urn:microsoft.com/office/officeart/2005/8/layout/hierarchy6"/>
    <dgm:cxn modelId="{81C9EFFE-CE8D-4B32-8836-30DD6107A036}" srcId="{B27C5727-277A-4056-B37A-5E6ECF44B65D}" destId="{61386990-069B-45B9-A4A8-20230FAED65B}" srcOrd="0" destOrd="0" parTransId="{030970FA-AE3B-4762-972D-025B215BEEBF}" sibTransId="{941CB0A9-0828-499F-A767-63E0DC2F36C0}"/>
    <dgm:cxn modelId="{2F128E31-B93F-409C-A5F7-2CC0821430BA}" type="presParOf" srcId="{21FB96DD-4D6A-4700-A178-44DC5B6EE072}" destId="{71FDA1DE-8912-41C1-A05C-85323209E641}" srcOrd="0" destOrd="0" presId="urn:microsoft.com/office/officeart/2005/8/layout/hierarchy6"/>
    <dgm:cxn modelId="{30DEEC63-5817-4B82-8876-34AA2460EB27}" type="presParOf" srcId="{71FDA1DE-8912-41C1-A05C-85323209E641}" destId="{A16B8980-6896-4B4F-BFDE-8F027F1D22D3}" srcOrd="0" destOrd="0" presId="urn:microsoft.com/office/officeart/2005/8/layout/hierarchy6"/>
    <dgm:cxn modelId="{AAC45EFD-5F07-4E9E-B761-1F598F0F0DE1}" type="presParOf" srcId="{71FDA1DE-8912-41C1-A05C-85323209E641}" destId="{DA476629-382E-437C-91EF-933646FEEA6C}" srcOrd="1" destOrd="0" presId="urn:microsoft.com/office/officeart/2005/8/layout/hierarchy6"/>
    <dgm:cxn modelId="{523138C6-3F82-4124-BF77-BCA73906F2A5}" type="presParOf" srcId="{DA476629-382E-437C-91EF-933646FEEA6C}" destId="{8B09383D-0AC9-4D78-930A-2561B7F77EDC}" srcOrd="0" destOrd="0" presId="urn:microsoft.com/office/officeart/2005/8/layout/hierarchy6"/>
    <dgm:cxn modelId="{AC6A6439-C91F-41F6-A34E-EF42D94E6B06}" type="presParOf" srcId="{8B09383D-0AC9-4D78-930A-2561B7F77EDC}" destId="{A62AEA18-45DE-4571-9BC3-6FB5EA61E412}" srcOrd="0" destOrd="0" presId="urn:microsoft.com/office/officeart/2005/8/layout/hierarchy6"/>
    <dgm:cxn modelId="{8B2BE6DA-0DE8-4836-BCC9-B25AF1FBE147}" type="presParOf" srcId="{8B09383D-0AC9-4D78-930A-2561B7F77EDC}" destId="{26BF1357-D86B-47CA-9FC3-043BD8222E04}" srcOrd="1" destOrd="0" presId="urn:microsoft.com/office/officeart/2005/8/layout/hierarchy6"/>
    <dgm:cxn modelId="{780834EF-CA36-489D-B452-9209E186AAFF}" type="presParOf" srcId="{26BF1357-D86B-47CA-9FC3-043BD8222E04}" destId="{094A5C14-FE15-4448-8CE3-3FCE743BCFF2}" srcOrd="0" destOrd="0" presId="urn:microsoft.com/office/officeart/2005/8/layout/hierarchy6"/>
    <dgm:cxn modelId="{491C6C38-716D-4C73-A285-9C4A4F4031BF}" type="presParOf" srcId="{26BF1357-D86B-47CA-9FC3-043BD8222E04}" destId="{FA24A024-BDB3-4C4E-9DBA-DAAA7A192999}" srcOrd="1" destOrd="0" presId="urn:microsoft.com/office/officeart/2005/8/layout/hierarchy6"/>
    <dgm:cxn modelId="{4E5E7A3F-BB8F-4717-9168-017EDA0664DF}" type="presParOf" srcId="{FA24A024-BDB3-4C4E-9DBA-DAAA7A192999}" destId="{75D50E21-A5E0-494D-8C71-77FB0424BADE}" srcOrd="0" destOrd="0" presId="urn:microsoft.com/office/officeart/2005/8/layout/hierarchy6"/>
    <dgm:cxn modelId="{E95563FF-D482-4422-810E-87119028030F}" type="presParOf" srcId="{FA24A024-BDB3-4C4E-9DBA-DAAA7A192999}" destId="{E20DDBCC-160A-4F55-B1C2-2AC869EFC262}" srcOrd="1" destOrd="0" presId="urn:microsoft.com/office/officeart/2005/8/layout/hierarchy6"/>
    <dgm:cxn modelId="{D64AA72C-0056-4A1A-9E62-3E02723353EE}" type="presParOf" srcId="{E20DDBCC-160A-4F55-B1C2-2AC869EFC262}" destId="{60218BD8-69DE-4435-8BC7-D828B4627AA0}" srcOrd="0" destOrd="0" presId="urn:microsoft.com/office/officeart/2005/8/layout/hierarchy6"/>
    <dgm:cxn modelId="{6168C5D7-5836-47DD-B26E-FAC1B6261091}" type="presParOf" srcId="{E20DDBCC-160A-4F55-B1C2-2AC869EFC262}" destId="{B03B1F28-040A-4313-8A02-5D9E20650854}" srcOrd="1" destOrd="0" presId="urn:microsoft.com/office/officeart/2005/8/layout/hierarchy6"/>
    <dgm:cxn modelId="{4858802E-B33C-40C2-A8BC-E317F3F0EB57}" type="presParOf" srcId="{B03B1F28-040A-4313-8A02-5D9E20650854}" destId="{DC3005F4-443A-493F-AD50-30D6754E3386}" srcOrd="0" destOrd="0" presId="urn:microsoft.com/office/officeart/2005/8/layout/hierarchy6"/>
    <dgm:cxn modelId="{1E637527-68D1-45D7-8871-8FE2E699CD04}" type="presParOf" srcId="{B03B1F28-040A-4313-8A02-5D9E20650854}" destId="{D6432D59-20F2-482B-9742-477E23D269C3}" srcOrd="1" destOrd="0" presId="urn:microsoft.com/office/officeart/2005/8/layout/hierarchy6"/>
    <dgm:cxn modelId="{4E59DE6F-2DF4-45B8-A992-F7C474367044}" type="presParOf" srcId="{E20DDBCC-160A-4F55-B1C2-2AC869EFC262}" destId="{E3CD8411-166E-4954-93B6-149FF533EF6B}" srcOrd="2" destOrd="0" presId="urn:microsoft.com/office/officeart/2005/8/layout/hierarchy6"/>
    <dgm:cxn modelId="{05138359-520D-40F3-BDD6-A3EC3D2805C5}" type="presParOf" srcId="{E20DDBCC-160A-4F55-B1C2-2AC869EFC262}" destId="{EEE488AE-C32B-4C41-A700-718E47680154}" srcOrd="3" destOrd="0" presId="urn:microsoft.com/office/officeart/2005/8/layout/hierarchy6"/>
    <dgm:cxn modelId="{1B3A1496-7995-4A94-9CE1-53FB7A223574}" type="presParOf" srcId="{EEE488AE-C32B-4C41-A700-718E47680154}" destId="{10437292-B795-4797-A863-275F99EE5257}" srcOrd="0" destOrd="0" presId="urn:microsoft.com/office/officeart/2005/8/layout/hierarchy6"/>
    <dgm:cxn modelId="{C4E0F646-04DA-4F83-B0FD-F47982695CB6}" type="presParOf" srcId="{EEE488AE-C32B-4C41-A700-718E47680154}" destId="{0AA38963-D688-4D8B-A5B6-8B2AA8B8A6C1}" srcOrd="1" destOrd="0" presId="urn:microsoft.com/office/officeart/2005/8/layout/hierarchy6"/>
    <dgm:cxn modelId="{8973FACA-29DA-4914-9E9B-681C01C8F664}" type="presParOf" srcId="{21FB96DD-4D6A-4700-A178-44DC5B6EE072}" destId="{10F3169E-0C76-4A44-AEFA-D8C31A2D3CEA}" srcOrd="1" destOrd="0" presId="urn:microsoft.com/office/officeart/2005/8/layout/hierarchy6"/>
    <dgm:cxn modelId="{6FFCE920-030C-4B5E-A9EC-A386BB985ECD}" type="presParOf" srcId="{10F3169E-0C76-4A44-AEFA-D8C31A2D3CEA}" destId="{267FC9B4-2E92-494B-924B-1568CF66B168}" srcOrd="0" destOrd="0" presId="urn:microsoft.com/office/officeart/2005/8/layout/hierarchy6"/>
    <dgm:cxn modelId="{090259A6-B533-4BBB-82ED-98AE5E51535A}" type="presParOf" srcId="{267FC9B4-2E92-494B-924B-1568CF66B168}" destId="{94415F7C-3519-4A88-AB95-EBE870A66D2C}" srcOrd="0" destOrd="0" presId="urn:microsoft.com/office/officeart/2005/8/layout/hierarchy6"/>
    <dgm:cxn modelId="{CD09F699-C5AA-4685-98BB-83A54C934390}" type="presParOf" srcId="{267FC9B4-2E92-494B-924B-1568CF66B168}" destId="{FD4AC8D6-ECCF-4151-8E63-51350B01B464}" srcOrd="1" destOrd="0" presId="urn:microsoft.com/office/officeart/2005/8/layout/hierarchy6"/>
    <dgm:cxn modelId="{96B14906-981A-4F60-9A6F-DF565CD1F32B}" type="presParOf" srcId="{10F3169E-0C76-4A44-AEFA-D8C31A2D3CEA}" destId="{4901C228-42A7-40E4-81C0-B0766741AFC0}" srcOrd="1" destOrd="0" presId="urn:microsoft.com/office/officeart/2005/8/layout/hierarchy6"/>
    <dgm:cxn modelId="{3C7181CB-902B-422A-B2E0-B2867DD90032}" type="presParOf" srcId="{4901C228-42A7-40E4-81C0-B0766741AFC0}" destId="{05D36E58-73C7-438C-B299-78CF5BA07D09}" srcOrd="0" destOrd="0" presId="urn:microsoft.com/office/officeart/2005/8/layout/hierarchy6"/>
    <dgm:cxn modelId="{F03DE713-6AB3-4DF5-9202-C24C72D39DBE}" type="presParOf" srcId="{10F3169E-0C76-4A44-AEFA-D8C31A2D3CEA}" destId="{BB50DA77-13C8-4964-A979-F830502B066C}" srcOrd="2" destOrd="0" presId="urn:microsoft.com/office/officeart/2005/8/layout/hierarchy6"/>
    <dgm:cxn modelId="{48181601-1801-4B7C-8F8A-FF2EDA99ADAC}" type="presParOf" srcId="{BB50DA77-13C8-4964-A979-F830502B066C}" destId="{5552B782-DE9C-4358-9776-FE91A91DCFA7}" srcOrd="0" destOrd="0" presId="urn:microsoft.com/office/officeart/2005/8/layout/hierarchy6"/>
    <dgm:cxn modelId="{CF1CE0DE-3216-4DEC-BA42-935B20F2DFC7}" type="presParOf" srcId="{BB50DA77-13C8-4964-A979-F830502B066C}" destId="{E2BC7928-1939-4CE6-9B02-243C28B5BE06}" srcOrd="1" destOrd="0" presId="urn:microsoft.com/office/officeart/2005/8/layout/hierarchy6"/>
    <dgm:cxn modelId="{246495AC-8EF3-4550-B996-C59F75B5D94B}" type="presParOf" srcId="{10F3169E-0C76-4A44-AEFA-D8C31A2D3CEA}" destId="{E7955A28-1514-4C04-9910-43EA8B2F3F0F}" srcOrd="3" destOrd="0" presId="urn:microsoft.com/office/officeart/2005/8/layout/hierarchy6"/>
    <dgm:cxn modelId="{85C90744-D45B-47F4-B9FE-169556EC7954}" type="presParOf" srcId="{E7955A28-1514-4C04-9910-43EA8B2F3F0F}" destId="{12E25F65-6DC0-4C37-968C-FFE031C22559}" srcOrd="0" destOrd="0" presId="urn:microsoft.com/office/officeart/2005/8/layout/hierarchy6"/>
    <dgm:cxn modelId="{2D2E8EA4-7C2C-41DD-99FB-8DC87B5357E1}" type="presParOf" srcId="{10F3169E-0C76-4A44-AEFA-D8C31A2D3CEA}" destId="{D4D6EF4A-8058-44B5-B9AA-33F9EA7866BA}" srcOrd="4" destOrd="0" presId="urn:microsoft.com/office/officeart/2005/8/layout/hierarchy6"/>
    <dgm:cxn modelId="{C05C4A95-7B8E-429B-8604-0C96D0C15261}" type="presParOf" srcId="{D4D6EF4A-8058-44B5-B9AA-33F9EA7866BA}" destId="{7BB0E19E-9C7A-4AA6-A8D1-924F3B21CDCC}" srcOrd="0" destOrd="0" presId="urn:microsoft.com/office/officeart/2005/8/layout/hierarchy6"/>
    <dgm:cxn modelId="{34017B79-3E2A-471F-8401-2B11653FE3AA}" type="presParOf" srcId="{D4D6EF4A-8058-44B5-B9AA-33F9EA7866BA}" destId="{83B62BD7-E358-419F-A700-100C9C53BBC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F9CFAE-8D2E-4819-B666-80BC82312B3F}">
      <dsp:nvSpPr>
        <dsp:cNvPr id="0" name=""/>
        <dsp:cNvSpPr/>
      </dsp:nvSpPr>
      <dsp:spPr>
        <a:xfrm>
          <a:off x="6727918" y="1181053"/>
          <a:ext cx="123608" cy="160663"/>
        </a:xfrm>
        <a:custGeom>
          <a:avLst/>
          <a:gdLst/>
          <a:ahLst/>
          <a:cxnLst/>
          <a:rect l="0" t="0" r="0" b="0"/>
          <a:pathLst>
            <a:path>
              <a:moveTo>
                <a:pt x="123608" y="0"/>
              </a:moveTo>
              <a:lnTo>
                <a:pt x="123608" y="110001"/>
              </a:lnTo>
              <a:lnTo>
                <a:pt x="0" y="110001"/>
              </a:lnTo>
              <a:lnTo>
                <a:pt x="0" y="16066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A80F2-2DB9-4D5A-BA51-98F13653D547}">
      <dsp:nvSpPr>
        <dsp:cNvPr id="0" name=""/>
        <dsp:cNvSpPr/>
      </dsp:nvSpPr>
      <dsp:spPr>
        <a:xfrm>
          <a:off x="4152197" y="498821"/>
          <a:ext cx="2699330" cy="2183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727"/>
              </a:lnTo>
              <a:lnTo>
                <a:pt x="2699330" y="167727"/>
              </a:lnTo>
              <a:lnTo>
                <a:pt x="2699330" y="218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1AFF2-9D09-4F67-90EE-97C6E20CDA38}">
      <dsp:nvSpPr>
        <dsp:cNvPr id="0" name=""/>
        <dsp:cNvSpPr/>
      </dsp:nvSpPr>
      <dsp:spPr>
        <a:xfrm>
          <a:off x="2204496" y="1492756"/>
          <a:ext cx="527834" cy="766568"/>
        </a:xfrm>
        <a:custGeom>
          <a:avLst/>
          <a:gdLst/>
          <a:ahLst/>
          <a:cxnLst/>
          <a:rect l="0" t="0" r="0" b="0"/>
          <a:pathLst>
            <a:path>
              <a:moveTo>
                <a:pt x="527834" y="0"/>
              </a:moveTo>
              <a:lnTo>
                <a:pt x="527834" y="715907"/>
              </a:lnTo>
              <a:lnTo>
                <a:pt x="0" y="715907"/>
              </a:lnTo>
              <a:lnTo>
                <a:pt x="0" y="76656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F559B4-2E56-4255-9A79-8F63BFA593DD}">
      <dsp:nvSpPr>
        <dsp:cNvPr id="0" name=""/>
        <dsp:cNvSpPr/>
      </dsp:nvSpPr>
      <dsp:spPr>
        <a:xfrm>
          <a:off x="2732331" y="498821"/>
          <a:ext cx="1419866" cy="345479"/>
        </a:xfrm>
        <a:custGeom>
          <a:avLst/>
          <a:gdLst/>
          <a:ahLst/>
          <a:cxnLst/>
          <a:rect l="0" t="0" r="0" b="0"/>
          <a:pathLst>
            <a:path>
              <a:moveTo>
                <a:pt x="1419866" y="0"/>
              </a:moveTo>
              <a:lnTo>
                <a:pt x="1419866" y="294817"/>
              </a:lnTo>
              <a:lnTo>
                <a:pt x="0" y="294817"/>
              </a:lnTo>
              <a:lnTo>
                <a:pt x="0" y="34547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5F81BA-82FE-46B1-A91A-A0F35B6D40B2}">
      <dsp:nvSpPr>
        <dsp:cNvPr id="0" name=""/>
        <dsp:cNvSpPr/>
      </dsp:nvSpPr>
      <dsp:spPr>
        <a:xfrm>
          <a:off x="690140" y="498821"/>
          <a:ext cx="3462056" cy="218388"/>
        </a:xfrm>
        <a:custGeom>
          <a:avLst/>
          <a:gdLst/>
          <a:ahLst/>
          <a:cxnLst/>
          <a:rect l="0" t="0" r="0" b="0"/>
          <a:pathLst>
            <a:path>
              <a:moveTo>
                <a:pt x="3462056" y="0"/>
              </a:moveTo>
              <a:lnTo>
                <a:pt x="3462056" y="167727"/>
              </a:lnTo>
              <a:lnTo>
                <a:pt x="0" y="167727"/>
              </a:lnTo>
              <a:lnTo>
                <a:pt x="0" y="21838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CB9EF4-89EC-4798-A3D9-92848A411866}">
      <dsp:nvSpPr>
        <dsp:cNvPr id="0" name=""/>
        <dsp:cNvSpPr/>
      </dsp:nvSpPr>
      <dsp:spPr>
        <a:xfrm>
          <a:off x="2222086" y="-57725"/>
          <a:ext cx="3860222" cy="55654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1C43D-16F0-45DC-B0FE-9F8965D7F7E6}">
      <dsp:nvSpPr>
        <dsp:cNvPr id="0" name=""/>
        <dsp:cNvSpPr/>
      </dsp:nvSpPr>
      <dsp:spPr>
        <a:xfrm>
          <a:off x="2282849" y="0"/>
          <a:ext cx="3860222" cy="55654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Формы проведения ИС-9</a:t>
          </a:r>
        </a:p>
      </dsp:txBody>
      <dsp:txXfrm>
        <a:off x="2299150" y="16301"/>
        <a:ext cx="3827620" cy="523944"/>
      </dsp:txXfrm>
    </dsp:sp>
    <dsp:sp modelId="{184975CD-1984-46C3-A100-0915D1E36090}">
      <dsp:nvSpPr>
        <dsp:cNvPr id="0" name=""/>
        <dsp:cNvSpPr/>
      </dsp:nvSpPr>
      <dsp:spPr>
        <a:xfrm>
          <a:off x="34401" y="717209"/>
          <a:ext cx="1311479" cy="2552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700BC9-22D8-4016-8B5A-A81FF9C3495E}">
      <dsp:nvSpPr>
        <dsp:cNvPr id="0" name=""/>
        <dsp:cNvSpPr/>
      </dsp:nvSpPr>
      <dsp:spPr>
        <a:xfrm>
          <a:off x="95164" y="774934"/>
          <a:ext cx="1311479" cy="2552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УСТНАЯ</a:t>
          </a:r>
        </a:p>
      </dsp:txBody>
      <dsp:txXfrm>
        <a:off x="102639" y="782409"/>
        <a:ext cx="1296529" cy="240263"/>
      </dsp:txXfrm>
    </dsp:sp>
    <dsp:sp modelId="{F4F1A189-A5FE-41AE-9F34-E6769B3C676D}">
      <dsp:nvSpPr>
        <dsp:cNvPr id="0" name=""/>
        <dsp:cNvSpPr/>
      </dsp:nvSpPr>
      <dsp:spPr>
        <a:xfrm>
          <a:off x="1724971" y="844300"/>
          <a:ext cx="2014720" cy="648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AC723-944F-44A3-81D2-E7C9AA2343CD}">
      <dsp:nvSpPr>
        <dsp:cNvPr id="0" name=""/>
        <dsp:cNvSpPr/>
      </dsp:nvSpPr>
      <dsp:spPr>
        <a:xfrm>
          <a:off x="1785734" y="902025"/>
          <a:ext cx="2014720" cy="648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ПИСЬМЕННАЯ</a:t>
          </a:r>
        </a:p>
      </dsp:txBody>
      <dsp:txXfrm>
        <a:off x="1804727" y="921018"/>
        <a:ext cx="1976734" cy="610469"/>
      </dsp:txXfrm>
    </dsp:sp>
    <dsp:sp modelId="{B0827036-7F4C-477D-9398-AF720C4F1A76}">
      <dsp:nvSpPr>
        <dsp:cNvPr id="0" name=""/>
        <dsp:cNvSpPr/>
      </dsp:nvSpPr>
      <dsp:spPr>
        <a:xfrm>
          <a:off x="-60763" y="2259324"/>
          <a:ext cx="4530519" cy="13030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391758-BCE1-4668-AFE2-5685AEEF1B70}">
      <dsp:nvSpPr>
        <dsp:cNvPr id="0" name=""/>
        <dsp:cNvSpPr/>
      </dsp:nvSpPr>
      <dsp:spPr>
        <a:xfrm>
          <a:off x="0" y="2317049"/>
          <a:ext cx="4530519" cy="13030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п. 6.7. Рекомендации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участники  с ОВЗ по решению ПМПК;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письменная форма работы оформляется на черновиках</a:t>
          </a:r>
        </a:p>
      </dsp:txBody>
      <dsp:txXfrm>
        <a:off x="38166" y="2355215"/>
        <a:ext cx="4454187" cy="1226736"/>
      </dsp:txXfrm>
    </dsp:sp>
    <dsp:sp modelId="{D8078215-7442-43CA-94D1-0CFD83B9FBC2}">
      <dsp:nvSpPr>
        <dsp:cNvPr id="0" name=""/>
        <dsp:cNvSpPr/>
      </dsp:nvSpPr>
      <dsp:spPr>
        <a:xfrm>
          <a:off x="5629026" y="717209"/>
          <a:ext cx="2445001" cy="4638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1B8727-C2A8-43DE-AAF8-F202794FD70A}">
      <dsp:nvSpPr>
        <dsp:cNvPr id="0" name=""/>
        <dsp:cNvSpPr/>
      </dsp:nvSpPr>
      <dsp:spPr>
        <a:xfrm>
          <a:off x="5689789" y="774934"/>
          <a:ext cx="2445001" cy="4638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ДИСТАНЦИОННАЯ</a:t>
          </a:r>
        </a:p>
      </dsp:txBody>
      <dsp:txXfrm>
        <a:off x="5703375" y="788520"/>
        <a:ext cx="2417829" cy="436672"/>
      </dsp:txXfrm>
    </dsp:sp>
    <dsp:sp modelId="{6B035117-214C-48DB-8946-D1E41963A284}">
      <dsp:nvSpPr>
        <dsp:cNvPr id="0" name=""/>
        <dsp:cNvSpPr/>
      </dsp:nvSpPr>
      <dsp:spPr>
        <a:xfrm>
          <a:off x="4737944" y="1341717"/>
          <a:ext cx="3979948" cy="25609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12EF96-8460-450B-9C48-7B4FD8B03421}">
      <dsp:nvSpPr>
        <dsp:cNvPr id="0" name=""/>
        <dsp:cNvSpPr/>
      </dsp:nvSpPr>
      <dsp:spPr>
        <a:xfrm>
          <a:off x="4798707" y="1399442"/>
          <a:ext cx="3979948" cy="25609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п.11.Рекомендации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если осваивает ООП в дистанционной форме;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если обучается на дому, в медучреждениях;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если карантин;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если у участника с ОВЗ есть другие объективные причины и пр.</a:t>
          </a:r>
        </a:p>
      </dsp:txBody>
      <dsp:txXfrm>
        <a:off x="4873716" y="1474451"/>
        <a:ext cx="3829930" cy="24109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0E19E-9C7A-4AA6-A8D1-924F3B21CDCC}">
      <dsp:nvSpPr>
        <dsp:cNvPr id="0" name=""/>
        <dsp:cNvSpPr/>
      </dsp:nvSpPr>
      <dsp:spPr>
        <a:xfrm>
          <a:off x="0" y="3981032"/>
          <a:ext cx="8856984" cy="124352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ОО</a:t>
          </a:r>
        </a:p>
      </dsp:txBody>
      <dsp:txXfrm>
        <a:off x="0" y="3981032"/>
        <a:ext cx="2657095" cy="1243529"/>
      </dsp:txXfrm>
    </dsp:sp>
    <dsp:sp modelId="{5552B782-DE9C-4358-9776-FE91A91DCFA7}">
      <dsp:nvSpPr>
        <dsp:cNvPr id="0" name=""/>
        <dsp:cNvSpPr/>
      </dsp:nvSpPr>
      <dsp:spPr>
        <a:xfrm>
          <a:off x="0" y="2088233"/>
          <a:ext cx="8856984" cy="86927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МОУО</a:t>
          </a:r>
        </a:p>
      </dsp:txBody>
      <dsp:txXfrm>
        <a:off x="0" y="2088233"/>
        <a:ext cx="2657095" cy="869270"/>
      </dsp:txXfrm>
    </dsp:sp>
    <dsp:sp modelId="{94415F7C-3519-4A88-AB95-EBE870A66D2C}">
      <dsp:nvSpPr>
        <dsp:cNvPr id="0" name=""/>
        <dsp:cNvSpPr/>
      </dsp:nvSpPr>
      <dsp:spPr>
        <a:xfrm>
          <a:off x="0" y="155734"/>
          <a:ext cx="8856984" cy="82502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РЦОИ</a:t>
          </a:r>
        </a:p>
      </dsp:txBody>
      <dsp:txXfrm>
        <a:off x="0" y="155734"/>
        <a:ext cx="2657095" cy="825027"/>
      </dsp:txXfrm>
    </dsp:sp>
    <dsp:sp modelId="{A62AEA18-45DE-4571-9BC3-6FB5EA61E412}">
      <dsp:nvSpPr>
        <dsp:cNvPr id="0" name=""/>
        <dsp:cNvSpPr/>
      </dsp:nvSpPr>
      <dsp:spPr>
        <a:xfrm>
          <a:off x="2981370" y="0"/>
          <a:ext cx="5443566" cy="12035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/>
            <a:t>Региональный уровень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Мониторинг и контроль внесения сведений с уровня МОУО и ОО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Опция «Возврат» для коррекции внесения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Опция «Выгрузить» для экспорта в РИС при статусе «закрыт» всех ОО</a:t>
          </a:r>
        </a:p>
      </dsp:txBody>
      <dsp:txXfrm>
        <a:off x="3016621" y="35251"/>
        <a:ext cx="5373064" cy="1133043"/>
      </dsp:txXfrm>
    </dsp:sp>
    <dsp:sp modelId="{094A5C14-FE15-4448-8CE3-3FCE743BCFF2}">
      <dsp:nvSpPr>
        <dsp:cNvPr id="0" name=""/>
        <dsp:cNvSpPr/>
      </dsp:nvSpPr>
      <dsp:spPr>
        <a:xfrm>
          <a:off x="5573458" y="1203545"/>
          <a:ext cx="91440" cy="610704"/>
        </a:xfrm>
        <a:custGeom>
          <a:avLst/>
          <a:gdLst/>
          <a:ahLst/>
          <a:cxnLst/>
          <a:rect l="0" t="0" r="0" b="0"/>
          <a:pathLst>
            <a:path>
              <a:moveTo>
                <a:pt x="129694" y="0"/>
              </a:moveTo>
              <a:lnTo>
                <a:pt x="129694" y="305352"/>
              </a:lnTo>
              <a:lnTo>
                <a:pt x="45720" y="305352"/>
              </a:lnTo>
              <a:lnTo>
                <a:pt x="45720" y="6107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50E21-A5E0-494D-8C71-77FB0424BADE}">
      <dsp:nvSpPr>
        <dsp:cNvPr id="0" name=""/>
        <dsp:cNvSpPr/>
      </dsp:nvSpPr>
      <dsp:spPr>
        <a:xfrm>
          <a:off x="3101453" y="1814249"/>
          <a:ext cx="5035450" cy="1477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/>
            <a:t>Муниципальный уровень (в логине «</a:t>
          </a:r>
          <a:r>
            <a:rPr lang="en-US" sz="1400" b="1" kern="1200" baseline="0" dirty="0"/>
            <a:t>M</a:t>
          </a:r>
          <a:r>
            <a:rPr lang="ru-RU" sz="1400" b="1" kern="1200" baseline="0" dirty="0"/>
            <a:t>»)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Мониторинг и контроль за внесением сведений с уровня ОО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При статусе «открыт» может вносить изменения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Опция «просмотр»  при статусе «закрыт»</a:t>
          </a:r>
        </a:p>
      </dsp:txBody>
      <dsp:txXfrm>
        <a:off x="3144728" y="1857524"/>
        <a:ext cx="4948900" cy="1390977"/>
      </dsp:txXfrm>
    </dsp:sp>
    <dsp:sp modelId="{60218BD8-69DE-4435-8BC7-D828B4627AA0}">
      <dsp:nvSpPr>
        <dsp:cNvPr id="0" name=""/>
        <dsp:cNvSpPr/>
      </dsp:nvSpPr>
      <dsp:spPr>
        <a:xfrm>
          <a:off x="3344346" y="3291777"/>
          <a:ext cx="2274832" cy="1300579"/>
        </a:xfrm>
        <a:custGeom>
          <a:avLst/>
          <a:gdLst/>
          <a:ahLst/>
          <a:cxnLst/>
          <a:rect l="0" t="0" r="0" b="0"/>
          <a:pathLst>
            <a:path>
              <a:moveTo>
                <a:pt x="2274832" y="0"/>
              </a:moveTo>
              <a:lnTo>
                <a:pt x="2274832" y="650289"/>
              </a:lnTo>
              <a:lnTo>
                <a:pt x="0" y="650289"/>
              </a:lnTo>
              <a:lnTo>
                <a:pt x="0" y="13005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3005F4-443A-493F-AD50-30D6754E3386}">
      <dsp:nvSpPr>
        <dsp:cNvPr id="0" name=""/>
        <dsp:cNvSpPr/>
      </dsp:nvSpPr>
      <dsp:spPr>
        <a:xfrm>
          <a:off x="2168312" y="4592356"/>
          <a:ext cx="2352066" cy="846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baseline="0" dirty="0"/>
            <a:t>Директор (в логине «</a:t>
          </a:r>
          <a:r>
            <a:rPr lang="en-US" sz="1400" b="1" kern="1200" baseline="0" dirty="0"/>
            <a:t>D</a:t>
          </a:r>
          <a:r>
            <a:rPr lang="ru-RU" sz="1400" b="1" kern="1200" baseline="0" dirty="0"/>
            <a:t>»)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 dirty="0"/>
            <a:t>Добавление аудиторий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baseline="0" dirty="0">
              <a:highlight>
                <a:srgbClr val="FFFF00"/>
              </a:highlight>
            </a:rPr>
            <a:t>Статус «Закрыть экзамен»</a:t>
          </a:r>
        </a:p>
      </dsp:txBody>
      <dsp:txXfrm>
        <a:off x="2193106" y="4617150"/>
        <a:ext cx="2302478" cy="796954"/>
      </dsp:txXfrm>
    </dsp:sp>
    <dsp:sp modelId="{E3CD8411-166E-4954-93B6-149FF533EF6B}">
      <dsp:nvSpPr>
        <dsp:cNvPr id="0" name=""/>
        <dsp:cNvSpPr/>
      </dsp:nvSpPr>
      <dsp:spPr>
        <a:xfrm>
          <a:off x="5619178" y="3291777"/>
          <a:ext cx="1425146" cy="13005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0289"/>
              </a:lnTo>
              <a:lnTo>
                <a:pt x="1425146" y="650289"/>
              </a:lnTo>
              <a:lnTo>
                <a:pt x="1425146" y="13005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437292-B795-4797-A863-275F99EE5257}">
      <dsp:nvSpPr>
        <dsp:cNvPr id="0" name=""/>
        <dsp:cNvSpPr/>
      </dsp:nvSpPr>
      <dsp:spPr>
        <a:xfrm>
          <a:off x="5264933" y="4592356"/>
          <a:ext cx="3558783" cy="9178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Технический специалист  (в логине «Т»)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Добавление аудиторий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highlight>
                <a:srgbClr val="FFFF00"/>
              </a:highlight>
            </a:rPr>
            <a:t>Внесение результатов оценивания</a:t>
          </a:r>
          <a:r>
            <a:rPr lang="ru-RU" sz="1000" kern="1200" dirty="0">
              <a:highlight>
                <a:srgbClr val="FFFF00"/>
              </a:highlight>
            </a:rPr>
            <a:t> </a:t>
          </a:r>
        </a:p>
      </dsp:txBody>
      <dsp:txXfrm>
        <a:off x="5291815" y="4619238"/>
        <a:ext cx="3505019" cy="8640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6T12:00:16.8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24575,'25'26'0,"-17"-16"0,1-1 0,1 0 0,0 0 0,0-1 0,0 0 0,13 7 0,54 21 0,-46-23 0,-2 2 0,45 28 0,4 10 0,2-2 0,3-4 0,155 63 0,-30-32 0,244 100 0,361 141 0,-426-167 0,-90-33 0,-169-78 0,1-5 0,141 19 0,-33-7 0,-182-34-1365,-18-2-5461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9:48:10.0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9:47:19.4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3166 417 24575,'0'-2'0,"-1"1"0,0 0 0,0 0 0,0-1 0,0 1 0,0 0 0,0 0 0,0 0 0,0 0 0,-1 0 0,1 0 0,0 0 0,-1 0 0,1 1 0,0-1 0,-1 0 0,1 1 0,-1-1 0,1 1 0,-1 0 0,1-1 0,-1 1 0,1 0 0,-1 0 0,1 0 0,-1 0 0,-2 1 0,0-2 0,-243-26 0,-340-44 0,-867-198 0,1384 257 0,-138-5 0,-73 19 0,95 2 0,181-5 0,0 1 0,0 0 0,0 0 0,0 1 0,0 0 0,1-1 0,-1 1 0,0 1 0,1-1 0,-1 1 0,0 0 0,-5 3 0,8-2 0,-1-1 0,1 0 0,0 1 0,1 0 0,-1-1 0,0 1 0,1 0 0,0 0 0,-1 0 0,1 0 0,0 0 0,1 0 0,-1 0 0,0 0 0,1 0 0,0 1 0,0-1 0,0 0 0,1 6 0,0 25 0,3 0 0,0 0 0,2 0 0,2-1 0,1 0 0,2 0 0,1-1 0,1-1 0,29 51 0,9 18 0,33 56 0,-72-137 0,1 0 0,1-1 0,1-1 0,1 0 0,31 26 0,-17-20 0,1-2 0,2 0 0,0-2 0,1-2 0,0-1 0,2-1 0,-1-2 0,60 13 0,-11-7 0,225 47 0,-229-54 0,157 6 0,1590-23 0,-1805 6 0,0-2 0,1 0 0,-1-1 0,0-2 0,36-9 0,-53 11 0,1 0 0,-1 0 0,1-1 0,-1 0 0,0 0 0,0 0 0,0 0 0,0-1 0,-1 0 0,1 0 0,-1 0 0,0 0 0,-1-1 0,1 0 0,-1 0 0,1 0 0,-2 0 0,1 0 0,0 0 0,-1-1 0,0 1 0,0-1 0,-1 0 0,0 0 0,2-11 0,0-12 0,-1 1 0,-2-1 0,0 0 0,-2 0 0,-8-42 0,8 61 0,-1 0 0,0 0 0,0 1 0,-1 0 0,0 0 0,-1 0 0,0 0 0,0 0 0,-1 1 0,0 0 0,0 0 0,-1 1 0,0 0 0,-1 0 0,1 1 0,-1-1 0,0 2 0,-1-1 0,-12-5 0,2 2-151,-1 1-1,-1 2 0,0 0 0,0 1 1,0 0-1,0 2 0,-1 1 1,-42 1-1,42 1-6674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9:47:22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3422 593 24575,'1'-104'0,"-3"-116"0,2 213 0,-1 0 0,1 0 0,-1 0 0,-1 0 0,1 1 0,-1-1 0,0 1 0,-1-1 0,1 1 0,-2 0 0,1-1 0,0 2 0,-1-1 0,-7-8 0,6 10 0,1 0 0,-1 0 0,-1 1 0,1-1 0,0 1 0,-1 1 0,1-1 0,-1 1 0,0 0 0,0 0 0,0 1 0,0-1 0,0 1 0,0 1 0,-1-1 0,-6 1 0,-172 3 0,100 0 0,-1-3 0,-106-15 0,-348-44 0,183 24 0,101 16 0,-264 15 0,254 7 0,202 1 0,1 4 0,-1 2 0,2 3 0,-81 27 0,122-34 0,-24 6 0,0 3 0,1 1 0,1 2 0,0 1 0,-46 31 0,84-45 0,-1-1 0,1 2 0,0-1 0,0 1 0,1 0 0,0 0 0,0 0 0,0 0 0,1 1 0,-1-1 0,2 1 0,-1 0 0,1 0 0,0 0 0,0 1 0,1-1 0,-1 13 0,0 13 0,2 1 0,5 52 0,-3-72 0,-1-2 0,1 1 0,0-1 0,1 0 0,1 0 0,0 0 0,1-1 0,0 1 0,0-1 0,1 0 0,1-1 0,0 1 0,0-1 0,1-1 0,0 1 0,1-2 0,0 1 0,0-1 0,17 11 0,14 6 0,0-2 0,2-2 0,74 26 0,-11-3 0,-53-22 0,2-3 0,78 19 0,116 11 0,-137-29 0,242 51 0,-68-45 0,-243-23 0,642 4 0,-385-10 0,-192 4 0,126-2 0,-218 0 0,-1-1 0,1-1 0,-1 0 0,0-1 0,0 0 0,0-1 0,0-1 0,-1 0 0,0 0 0,0-2 0,20-14 0,-23 14 0,-1 1 0,0-1 0,-1-1 0,0 1 0,0-1 0,-1-1 0,0 0 0,-1 0 0,0 0 0,-1 0 0,0-1 0,0 0 0,-1 0 0,5-22 0,-4-17 0,-1-1 0,-3 1 0,-9-79 0,6 86 0,1 29-136,-1 0-1,0 0 1,-1 0-1,-1 0 1,0 0-1,0 0 1,-2 1-1,1 0 0,-14-21 1,0 7-6690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9:47:40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2263 0 24575,'-91'10'0,"13"1"0,-770-3 0,487-11 0,201 1 0,-174 5 0,317-2 0,0 0 0,0 1 0,1 1 0,-1 1 0,1 0 0,0 1 0,0 1 0,0 0 0,1 1 0,0 1 0,0 0 0,1 1 0,0 1 0,1 0 0,0 1 0,0 0 0,1 1 0,-17 22 0,19-21 0,0 1 0,0 1 0,2-1 0,-1 2 0,2-1 0,0 1 0,1 0 0,1 0 0,1 1 0,0 0 0,1-1 0,0 1 0,0 27 0,2-10 0,1 0 0,2 0 0,1-1 0,2 1 0,11 40 0,-10-53 0,1-1 0,1 0 0,1-1 0,0 0 0,2 0 0,0-1 0,1-1 0,1 0 0,21 23 0,25 17 0,79 60 0,-55-52 0,99 57 0,-147-101 0,1-2 0,1-2 0,1-2 0,0-1 0,77 17 0,54 3 0,165 28 0,-213-51 0,222-8 0,-165-6 0,767 3 0,-901 0 0,68-9 0,-101 8 0,0-1 0,1 0 0,-2-1 0,1 0 0,0-1 0,-1 0 0,1-1 0,-1 0 0,0 0 0,-1-1 0,16-12 0,-22 14 0,0 1 0,0-1 0,-1 0 0,1-1 0,-1 1 0,0 0 0,0-1 0,0 1 0,-1-1 0,0 1 0,0-1 0,0 0 0,1-9 0,-3-69 0,-1 54 0,0-38 0,3 31 0,-2 1 0,-2-1 0,-1 1 0,-2-1 0,-18-63 0,-67-111 0,64 152 0,-9-32 0,21 50 0,-27-53 0,36 81 0,-1 1 0,0 0 0,-1 0 0,0 1 0,-1 0 0,0 1 0,0 0 0,-21-15 0,7 8 0,-36-24 0,-88-46 0,127 76 0,0 2 0,-1 0 0,1 1 0,-1 1 0,-1 1 0,1 1 0,-1 0 0,-42 0 0,41 5-92,-9 1-90,-1-1 1,0-2-1,0-1 0,1-2 0,0-1 0,-49-13 0,55 9-6644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9:47:50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3265 309 24575,'0'-6'0,"0"0"0,0 0 0,-1 1 0,0-1 0,0 0 0,0 0 0,-1 1 0,0-1 0,0 1 0,0-1 0,0 1 0,-1 0 0,0 0 0,0 0 0,-1 0 0,1 0 0,-1 1 0,0 0 0,0 0 0,-1 0 0,1 0 0,-1 0 0,-7-3 0,0 1 0,0 0 0,-1 2 0,0-1 0,0 2 0,0 0 0,0 0 0,0 1 0,-1 1 0,-17 0 0,-496 4 0,-105-3 0,546-8 0,-1-3 0,-149-40 0,82 20 0,-182-12 0,-118 33 0,289 12 0,146-1 0,-1 2 0,1 0 0,0 1 0,0 1 0,0 1 0,0 0 0,1 2 0,0 0 0,1 1 0,0 0 0,0 2 0,1 0 0,1 1 0,-1 0 0,2 1 0,0 1 0,1 0 0,-23 32 0,32-38 0,0 0 0,0 0 0,1 1 0,0-1 0,1 1 0,-1 0 0,2 0 0,-1 0 0,1 0 0,1 0 0,0 0 0,0 0 0,0 0 0,1 0 0,1 0 0,0 0 0,0 0 0,0-1 0,6 13 0,-2-7 0,0 0 0,1-1 0,0 0 0,1-1 0,1 0 0,0 0 0,0-1 0,1 0 0,0 0 0,1-1 0,15 10 0,1-2 0,1-2 0,1-1 0,57 21 0,98 20 0,-160-49 0,27 5 0,1-2 0,0-2 0,68 2 0,162-12 0,-107-2 0,1417 4 0,-1543 0 0,1-2 0,67-12 0,-100 11 0,-1 0 0,1-2 0,-1 0 0,0-1 0,0-1 0,-1 0 0,1-1 0,-2-1 0,1 0 0,20-18 0,-22 16 0,-1 0 0,-1 0 0,0-1 0,-1-1 0,16-25 0,-23 33 0,-1 0 0,0-1 0,0 1 0,0-1 0,-1 1 0,0-1 0,0 0 0,0 1 0,-1-1 0,1 0 0,-2 0 0,1 0 0,0 1 0,-1-1 0,0 0 0,-1 1 0,1-1 0,-1 1 0,0-1 0,-3-5 0,2 6-72,0-1 1,0 0-1,0 1 0,-1 0 0,0 0 0,0 0 0,0 0 0,-1 1 1,1-1-1,-1 1 0,0 0 0,-1 1 0,1-1 0,-1 1 0,1 0 1,-1 0-1,0 1 0,-10-4 0,-13 0-6754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9:47:53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3085 157 24575,'-1'-2'0,"1"0"0,-1 0 0,0 1 0,0-1 0,1 0 0,-1 1 0,0-1 0,0 1 0,-1-1 0,1 1 0,0-1 0,0 1 0,-1 0 0,1 0 0,-1 0 0,1 0 0,-1 0 0,1 0 0,-1 0 0,0 0 0,1 0 0,-3 0 0,-42-13 0,-1 8 0,0 2 0,-74 3 0,62 2 0,-66-8 0,-156-7 0,153 12 0,40-5 0,-95-20 0,-42-5 0,-573 20 0,486 15 0,183-5 0,-140 4 0,256-1 0,1 0 0,-1 1 0,0 0 0,0 1 0,1 1 0,-1-1 0,1 2 0,0 0 0,-11 7 0,18-9 0,1 0 0,-1 0 0,1 1 0,0-1 0,0 1 0,1 0 0,-1 0 0,1 0 0,0 1 0,0-1 0,0 1 0,0 0 0,1 0 0,0 0 0,0 0 0,0 0 0,1 0 0,0 0 0,0 1 0,0-1 0,0 0 0,1 1 0,0-1 0,1 6 0,1 9 0,1-1 0,2 1 0,12 36 0,-11-37 0,0 0 0,-1 0 0,5 38 0,-11-54 0,1 0 0,-1 0 0,0 0 0,0 0 0,0 0 0,0 0 0,-1 0 0,1-1 0,-1 1 0,1-1 0,-1 1 0,0-1 0,0 1 0,0-1 0,-3 2 0,-15 24 0,20-27 0,0 0 0,-1 0 0,1 0 0,0 0 0,0 0 0,-1 0 0,1 0 0,0 0 0,0 0 0,0 0 0,0 0 0,1 0 0,-1 0 0,0 0 0,0 0 0,1 0 0,-1 0 0,0 0 0,1 0 0,-1 0 0,1 0 0,-1 0 0,1 0 0,0 0 0,-1-1 0,1 1 0,1 1 0,4 4 0,1-1 0,1 1 0,-1-1 0,1-1 0,0 1 0,0-1 0,0-1 0,13 5 0,77 17 0,-83-21 0,218 43 0,1-10 0,2-10 0,256-4 0,1445-27 0,-1925 4 0,-1 0 0,1-1 0,0 0 0,-1-1 0,1 0 0,16-6 0,-25 7 0,1-1 0,-1 1 0,1-1 0,-1 0 0,0 0 0,0-1 0,0 1 0,0 0 0,0-1 0,-1 0 0,1 0 0,-1 0 0,0 0 0,1 0 0,-2 0 0,1-1 0,0 1 0,0 0 0,-1-1 0,0 0 0,0 1 0,0-1 0,1-5 0,-1-7 0,0 0 0,-1 0 0,0 0 0,-2 0 0,0 0 0,0 0 0,-2 0 0,0 1 0,0-1 0,-12-24 0,14 37 0,1 0 0,-1-1 0,1 1 0,0-1 0,1 1 0,-1-1 0,0 0 0,1 1 0,0-1 0,0 0 0,0 1 0,0-1 0,1 1 0,-1-1 0,1 0 0,0 1 0,0-1 0,3-6 0,-1 6 0,1 0 0,-1 0 0,0 0 0,1 0 0,0 1 0,0-1 0,0 1 0,0 0 0,1 0 0,-1 1 0,1-1 0,8-3 0,-11 6 0,0-1 0,-1 0 0,1 1 0,0-1 0,-1 0 0,1 0 0,0 0 0,-1-1 0,1 1 0,-1 0 0,0-1 0,1 1 0,-1 0 0,2-4 0,-3 5 0,0-1 0,0 1 0,0-1 0,0 0 0,0 1 0,0-1 0,0 0 0,0 1 0,0-1 0,0 0 0,0 1 0,0-1 0,0 1 0,-1-1 0,1 0 0,0 1 0,0-1 0,-1 1 0,1-1 0,0 1 0,-1-1 0,1 1 0,0-1 0,-1 1 0,1-1 0,-1 1 0,0-1 0,-3-2 0,0 1 0,-1-1 0,1 1 0,0 0 0,-1 1 0,1-1 0,-1 1 0,1 0 0,-10-1 0,-19-2 0,-310-21 0,312 22-189,1-1-1,-1-1 1,0-2-1,1-1 1,1-1-1,-49-23 1,77 31 150,-30-11-6787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9:06:33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2183 312 24575,'-1'-6'0,"-1"1"0,-1 0 0,1 0 0,-1 0 0,1 0 0,-1 0 0,-1 0 0,1 1 0,-1 0 0,0 0 0,0 0 0,0 0 0,-7-5 0,6 5 0,-30-27 0,-1 3 0,-1 1 0,-2 1 0,0 3 0,-59-27 0,73 43 0,-1 0 0,1 1 0,-1 2 0,0 1 0,0 0 0,-1 2 0,-38 4 0,23-2 0,-74-8 0,-14-6 0,-252 8 0,207 7 0,64-3 0,-116 3 0,209 1 0,0 1 0,0 1 0,1 1 0,-1 0 0,1 1 0,1 1 0,0 1 0,0 0 0,-20 15 0,-25 14 0,35-24 0,9-6 0,1 1 0,0 0 0,1 1 0,0 1 0,-15 14 0,27-22 0,0-1 0,1 1 0,0 0 0,-1 0 0,1 0 0,0 0 0,0 0 0,1 1 0,-1-1 0,1 1 0,0-1 0,-1 1 0,2-1 0,-1 1 0,0 0 0,1-1 0,-1 1 0,1 0 0,0 0 0,1-1 0,-1 1 0,0 0 0,1-1 0,0 1 0,0 0 0,0-1 0,0 1 0,1-1 0,0 0 0,-1 1 0,4 3 0,3 4 0,1 1 0,0-2 0,1 1 0,0-1 0,1-1 0,0 0 0,0 0 0,1-1 0,0-1 0,24 12 0,17 4 0,71 22 0,-108-40 0,58 17 0,2-3 0,0-3 0,1-4 0,0-3 0,123-1 0,509-10 0,-680 0 0,1-1 0,-1-1 0,0-2 0,0-1 0,0-1 0,-1-1 0,0-1 0,-1-2 0,-1-1 0,1-1 0,-2-1 0,0-2 0,36-29 0,-54 38-80,0 1 0,0-1-1,-1-1 1,0 1 0,0-1-1,-1 0 1,0 0 0,0 0-1,-1-1 1,-1 0 0,1 0 0,-2 0-1,1 0 1,-1 0 0,-1 0-1,1-11 1,-1-2-6746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9:06:36.4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2032 209 24575,'-5'-2'0,"0"1"0,0 0 0,0-1 0,0 0 0,0 0 0,0-1 0,0 1 0,-5-5 0,-18-8 0,-72-18 0,-2 5 0,-124-19 0,181 41 0,-87 1 0,95 6 0,0-2 0,1-1 0,-72-15 0,62 6 0,-1 2 0,-94-4 0,-97 13 0,99 2 0,89 2 0,-1 2 0,1 2 0,0 2 0,-55 19 0,87-24 0,4-1 0,1 1 0,0 0 0,-1 1 0,2 0 0,-1 1 0,1 0 0,0 1 0,0 0 0,1 1 0,-11 12 0,17-16 0,0 0 0,1 1 0,0-1 0,0 1 0,0 0 0,1 0 0,0 0 0,0 0 0,0 1 0,1-1 0,0 1 0,0 0 0,1 0 0,0-1 0,0 1 0,0 0 0,1 0 0,0 0 0,1 0 0,-1 0 0,1 0 0,1 0 0,1 6 0,0-5 0,0-1 0,1 1 0,0-1 0,1 0 0,-1 0 0,1-1 0,0 1 0,1-1 0,0 0 0,0-1 0,0 1 0,0-1 0,1 0 0,0-1 0,0 0 0,0 0 0,14 5 0,11 4 0,1-2 0,59 13 0,-90-23 0,71 10 0,0-2 0,1-4 0,130-7 0,-66-1 0,719 3 0,-837-1 0,1 0 0,-1-2 0,0 0 0,0-1 0,38-14 0,89-48 0,-112 49 0,-30 14 7,0 1-1,0-1 0,-1 0 0,1 0 1,-1-1-1,0 1 0,0-1 1,0 0-1,-1 0 0,1 0 1,-1-1-1,0 1 0,0-1 0,0 1 1,-1-1-1,0 0 0,0 0 1,3-9-1,-5 10-59,1 0 0,-1 0 0,0 1 0,0-1 0,0 0 0,0 0 0,-1 1 0,0-1 0,1 0 0,-1 0 0,-1 1 0,1-1-1,0 1 1,-1-1 0,0 1 0,0 0 0,0 0 0,0-1 0,0 1 0,-1 1 0,0-1 0,1 0 0,-1 1 0,0-1 0,0 1 0,0 0 0,-5-3 0,-12-6-6773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9:06:46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1288 240 24575,'-1'-2'0,"1"0"0,-1 1 0,0-1 0,0 0 0,0 1 0,-1-1 0,1 1 0,0 0 0,0-1 0,-1 1 0,1 0 0,-1 0 0,1-1 0,-1 1 0,1 1 0,-1-1 0,0 0 0,0 0 0,1 0 0,-4 0 0,-39-13 0,-285-48 0,157 33 0,-241-57 0,409 86 0,-104-19 0,98 18 0,-1 0 0,0 1 0,0 0 0,0 1 0,1 0 0,-1 0 0,-19 7 0,25-6 0,0 1 0,0 0 0,0 0 0,1 0 0,0 1 0,-1 0 0,1 0 0,0 0 0,1 0 0,-1 1 0,1-1 0,0 1 0,0 0 0,0 0 0,1 0 0,0 0 0,0 0 0,0 1 0,0-1 0,-1 10 0,0 2 0,0 0 0,2 0 0,-1 1 0,2-1 0,3 27 0,-2-39 0,0 0 0,0 1 0,1-1 0,0 0 0,0 0 0,1 0 0,-1-1 0,1 1 0,0 0 0,1-1 0,-1 0 0,1 0 0,-1 0 0,1 0 0,0-1 0,1 1 0,-1-1 0,0 0 0,1 0 0,0-1 0,0 1 0,0-1 0,0 0 0,0 0 0,7 1 0,15 4 0,0-1 0,1-1 0,41 1 0,-68-6 0,405 5 0,-218-7 0,-154 0 0,-1-2 0,0-1 0,0-1 0,0-2 0,35-14 0,-59 18-105,0 0 0,-1-1 0,1 0 0,-1 0 0,-1-1 0,1 0 0,-1 0 0,0-1 0,0 0 0,-1 0 0,0 0 0,6-11 0,1-1-6721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9:06:52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1775 50 24575,'-1'-1'0,"1"0"0,-1 0 0,1 0 0,-1 0 0,1 0 0,-1 0 0,1 0 0,-1 0 0,0 0 0,0 1 0,1-1 0,-1 0 0,0 1 0,0-1 0,0 0 0,0 1 0,0-1 0,0 1 0,0-1 0,0 1 0,0 0 0,0-1 0,0 1 0,0 0 0,0 0 0,-2 0 0,-35-6 0,33 6 0,-339-5 0,189 8 0,-719-3 0,859 1 0,0 0 0,0 2 0,0 0 0,0 0 0,1 2 0,-28 11 0,6 1 0,-48 30 0,78-43 0,0-1 0,0 1 0,1 0 0,0 1 0,-1-1 0,1 1 0,1 0 0,-1 1 0,1-1 0,0 1 0,0 0 0,0 0 0,1 0 0,0 0 0,0 0 0,1 1 0,0-1 0,0 1 0,0 0 0,1 0 0,0 0 0,1 0 0,-1 0 0,1-1 0,0 1 0,1 0 0,0 0 0,3 12 0,-1-9 0,1-1 0,0 1 0,0-1 0,1 0 0,0 0 0,1-1 0,0 1 0,1-1 0,-1-1 0,1 1 0,1-1 0,0 0 0,0-1 0,0 0 0,0 0 0,1-1 0,0 0 0,0 0 0,14 4 0,17 6 0,0-3 0,1-1 0,55 8 0,9-4 0,153 2 0,108-23 0,-321 2 0,0-3 0,82-22 0,-87 18 0,0 2 0,1 1 0,79-4 0,-89 13 0,-19 0 0,0-1 0,0 0 0,0 0 0,20-4 0,-29 3 0,0 0 0,0 0 0,0 0 0,-1 0 0,1 0 0,0 0 0,-1-1 0,1 0 0,-1 1 0,1-1 0,-1 0 0,0 0 0,0 0 0,0 0 0,0 0 0,0-1 0,-1 1 0,1-1 0,-1 1 0,1-1 0,-1 0 0,0 1 0,0-1 0,1-3 0,2-14 0,-1 0 0,-1 0 0,-1 0 0,-2-33 0,0 27 0,2 0 0,3-28 0,11-89-1365,-15 120-5461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6T12:00:18.5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2797 23 24575,'0'-1'0,"-1"0"0,1 0 0,-1 0 0,1 1 0,-1-1 0,1 0 0,-1 0 0,0 0 0,1 0 0,-1 1 0,0-1 0,1 0 0,-1 0 0,0 1 0,0-1 0,0 1 0,0-1 0,0 1 0,0-1 0,0 1 0,0 0 0,0-1 0,0 1 0,0 0 0,0 0 0,0-1 0,-1 1 0,-35-4 0,32 3 0,-29 1 0,-1 0 0,-58 10 0,3-1 0,36-6 0,13-2 0,0 3 0,0 0 0,-59 16 0,-151 42 0,127-34 0,-181 66 0,-68 67 0,307-132 0,-254 115 0,-35 59 0,325-180 0,2 0 0,1 2 0,0 1 0,2 2 0,-30 41 0,23-28 0,-132 165-1365,144-183-5461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6T12:00:35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9:20:32.6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9:20:32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9:20:28.0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9:20:28.5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9:20:28.9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1-27T09:20:29.6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0 24575,'-4'0'0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F53D-98B7-4F74-8E73-E269BB9A95A2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FD49DA-E8C7-43CE-9E05-83450C65EF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454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FD49DA-E8C7-43CE-9E05-83450C65EF1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448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/>
              <a:t>Образец заголовка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327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altLang="ko-KR"/>
              <a:t>Образец заголовка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50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customXml" Target="../ink/ink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customXml" Target="../ink/ink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customXml" Target="../ink/ink6.xml"/><Relationship Id="rId7" Type="http://schemas.openxmlformats.org/officeDocument/2006/relationships/customXml" Target="../ink/ink9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8.xml"/><Relationship Id="rId5" Type="http://schemas.openxmlformats.org/officeDocument/2006/relationships/customXml" Target="../ink/ink7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.fipi.ru/itogovoye-sobesedovaniye/metodicheskie_materialy_itogovoe_sobesedovanie_2026.pdf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2.xml"/><Relationship Id="rId7" Type="http://schemas.openxmlformats.org/officeDocument/2006/relationships/customXml" Target="../ink/ink10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36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customXml" Target="../ink/ink15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2.xml"/><Relationship Id="rId11" Type="http://schemas.openxmlformats.org/officeDocument/2006/relationships/image" Target="../media/image35.png"/><Relationship Id="rId5" Type="http://schemas.openxmlformats.org/officeDocument/2006/relationships/image" Target="../media/image32.png"/><Relationship Id="rId10" Type="http://schemas.openxmlformats.org/officeDocument/2006/relationships/customXml" Target="../ink/ink14.xml"/><Relationship Id="rId4" Type="http://schemas.openxmlformats.org/officeDocument/2006/relationships/customXml" Target="../ink/ink11.xml"/><Relationship Id="rId9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7.xml"/><Relationship Id="rId5" Type="http://schemas.openxmlformats.org/officeDocument/2006/relationships/image" Target="../media/image39.png"/><Relationship Id="rId4" Type="http://schemas.openxmlformats.org/officeDocument/2006/relationships/customXml" Target="../ink/ink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19.xml"/><Relationship Id="rId5" Type="http://schemas.openxmlformats.org/officeDocument/2006/relationships/image" Target="../media/image43.png"/><Relationship Id="rId4" Type="http://schemas.openxmlformats.org/officeDocument/2006/relationships/customXml" Target="../ink/ink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fipi.ru/itogovoye-sobesedovaniye/RU-9_demo_itog_sobesedovanie_2026.pdf" TargetMode="External"/><Relationship Id="rId2" Type="http://schemas.openxmlformats.org/officeDocument/2006/relationships/hyperlink" Target="https://doc.fipi.ru/itogovoye-sobesedovaniye/RU-9_spec_itog_sobesedovanie_2026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vgapo.ru/struktura-akademii/tsentry/rcoi/gia-9/" TargetMode="External"/><Relationship Id="rId5" Type="http://schemas.openxmlformats.org/officeDocument/2006/relationships/hyperlink" Target="https://doc.fipi.ru/itogovoye-sobesedovaniye/rekomendaczii-po-organizaczii-i-provedeniyu-itogovogo-sobesedovaniya-2026.pdf" TargetMode="External"/><Relationship Id="rId4" Type="http://schemas.openxmlformats.org/officeDocument/2006/relationships/hyperlink" Target="https://doc.fipi.ru/itogovoye-sobesedovaniye/metodicheskie_materialy_itogovoe_sobesedovanie_2026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fipi.ru/oge/demoversii-specifikacii-kodifikatory" TargetMode="Externa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564904"/>
            <a:ext cx="8280920" cy="16561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dirty="0"/>
              <a:t>Организационные аспекты подготовки </a:t>
            </a:r>
            <a:br>
              <a:rPr lang="ru-RU" sz="2800" dirty="0"/>
            </a:br>
            <a:r>
              <a:rPr lang="ru-RU" sz="2800" dirty="0"/>
              <a:t>к проведению итогового собеседования </a:t>
            </a:r>
            <a:br>
              <a:rPr lang="ru-RU" sz="2800" dirty="0"/>
            </a:br>
            <a:r>
              <a:rPr lang="ru-RU" sz="2800" dirty="0"/>
              <a:t>по русскому языку в 9 классах в 2026 году.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5805264"/>
            <a:ext cx="6688832" cy="838944"/>
          </a:xfrm>
        </p:spPr>
        <p:txBody>
          <a:bodyPr>
            <a:noAutofit/>
          </a:bodyPr>
          <a:lstStyle/>
          <a:p>
            <a:pPr algn="r"/>
            <a:r>
              <a:rPr lang="ru-RU" sz="2000" dirty="0">
                <a:solidFill>
                  <a:schemeClr val="tx1"/>
                </a:solidFill>
              </a:rPr>
              <a:t>Десятериченко Марина Александровна </a:t>
            </a:r>
          </a:p>
          <a:p>
            <a:pPr algn="r"/>
            <a:r>
              <a:rPr lang="ru-RU" sz="1800" dirty="0">
                <a:solidFill>
                  <a:schemeClr val="tx1"/>
                </a:solidFill>
              </a:rPr>
              <a:t>специалист по УМР «Центр оценки качества образования»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827585" y="260648"/>
            <a:ext cx="8234956" cy="97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rgbClr val="666699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rgbClr val="666699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666699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rgbClr val="666699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rgbClr val="666699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99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99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99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666699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ГАУ ДПО «Волгоградская академия последипломного образования»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 Центр оценки качества образования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Региональный центр обработки информации</a:t>
            </a:r>
            <a:endParaRPr lang="en-US" alt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А у нас в феврале… (готовимся к итоговому собеседованию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17232"/>
            <a:ext cx="2035366" cy="114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71525" cy="114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6977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C707FB-24E0-424B-8CA5-AD7921A61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Рекомендуемый порядок проведения процедуры ИС-9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FCD2765-861D-4BAE-BD75-BD5659A90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408843"/>
              </p:ext>
            </p:extLst>
          </p:nvPr>
        </p:nvGraphicFramePr>
        <p:xfrm>
          <a:off x="107504" y="457199"/>
          <a:ext cx="8928992" cy="6460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2593">
                  <a:extLst>
                    <a:ext uri="{9D8B030D-6E8A-4147-A177-3AD203B41FA5}">
                      <a16:colId xmlns:a16="http://schemas.microsoft.com/office/drawing/2014/main" val="3847014664"/>
                    </a:ext>
                  </a:extLst>
                </a:gridCol>
                <a:gridCol w="1953190">
                  <a:extLst>
                    <a:ext uri="{9D8B030D-6E8A-4147-A177-3AD203B41FA5}">
                      <a16:colId xmlns:a16="http://schemas.microsoft.com/office/drawing/2014/main" val="3337280988"/>
                    </a:ext>
                  </a:extLst>
                </a:gridCol>
                <a:gridCol w="3058199">
                  <a:extLst>
                    <a:ext uri="{9D8B030D-6E8A-4147-A177-3AD203B41FA5}">
                      <a16:colId xmlns:a16="http://schemas.microsoft.com/office/drawing/2014/main" val="632215864"/>
                    </a:ext>
                  </a:extLst>
                </a:gridCol>
                <a:gridCol w="1105010">
                  <a:extLst>
                    <a:ext uri="{9D8B030D-6E8A-4147-A177-3AD203B41FA5}">
                      <a16:colId xmlns:a16="http://schemas.microsoft.com/office/drawing/2014/main" val="477707496"/>
                    </a:ext>
                  </a:extLst>
                </a:gridCol>
              </a:tblGrid>
              <a:tr h="455744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собеседника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участников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эксперта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8785414"/>
                  </a:ext>
                </a:extLst>
              </a:tr>
              <a:tr h="291743"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входа участника в аудиторию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i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95169"/>
                  </a:ext>
                </a:extLst>
              </a:tr>
              <a:tr h="2211257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Получает: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варианты КИМ (по кол-ву участников);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ПК, если отображения на экране  фотографии к заданию №3;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i="0" u="none" strike="noStrike" kern="120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карточки собеседника к каждой теме беседы; </a:t>
                      </a:r>
                      <a:endParaRPr lang="ru-RU" sz="14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ведомость учета (форма ИС-02)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карандаши (ручки)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Получает: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варианты КИМ и критерии оценивания;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бланки протоколов эксперта  (форма ИС-3) (по кол-ву участников);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конверт для упаковки протоколов эксперта;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черновики для эксперта  (форма ИС-04) (при необходимости).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!!! Совместное обсуждение КИМ с собеседником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29520"/>
                  </a:ext>
                </a:extLst>
              </a:tr>
              <a:tr h="291743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После входа участника в аудиторию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4715473"/>
                  </a:ext>
                </a:extLst>
              </a:tr>
              <a:tr h="706841">
                <a:tc gridSpan="4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п.2.2 Рекомендаций </a:t>
                      </a:r>
                      <a:r>
                        <a:rPr kumimoji="0" lang="ru-RU" sz="14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«…В продолжительность ИС-9 не включается время, отведенное на …приветствие участника, внесение сведений в ведомость учета, инструктаж участника собеседником по выполнению заданий КИМ до начала процедуры и др.).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1544237"/>
                  </a:ext>
                </a:extLst>
              </a:tr>
              <a:tr h="2116566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Приветствует участника.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Проверка документов. Внесение сведений в ведомость учета.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Зачитывает инструкцию по выполнению заданий (размещена в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КИМе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Выдача участнику КИМ, карандаша или ручки.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Включает аудиозапись: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«Назовите вашу ФИО,№ вар.».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Произносит под аудиозапись ФИО, 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№ варианта.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0762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5431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FCD2765-861D-4BAE-BD75-BD5659A90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541328"/>
              </p:ext>
            </p:extLst>
          </p:nvPr>
        </p:nvGraphicFramePr>
        <p:xfrm>
          <a:off x="107504" y="43625"/>
          <a:ext cx="8928992" cy="68433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40360">
                  <a:extLst>
                    <a:ext uri="{9D8B030D-6E8A-4147-A177-3AD203B41FA5}">
                      <a16:colId xmlns:a16="http://schemas.microsoft.com/office/drawing/2014/main" val="3847014664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758157354"/>
                    </a:ext>
                  </a:extLst>
                </a:gridCol>
                <a:gridCol w="144016">
                  <a:extLst>
                    <a:ext uri="{9D8B030D-6E8A-4147-A177-3AD203B41FA5}">
                      <a16:colId xmlns:a16="http://schemas.microsoft.com/office/drawing/2014/main" val="159707481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365115555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991455813"/>
                    </a:ext>
                  </a:extLst>
                </a:gridCol>
              </a:tblGrid>
              <a:tr h="144016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собеседника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участников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эксперта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8785414"/>
                  </a:ext>
                </a:extLst>
              </a:tr>
              <a:tr h="130885"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задание. Чтение текста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95169"/>
                  </a:ext>
                </a:extLst>
              </a:tr>
              <a:tr h="15917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Зачитывает инструкцию к 1 заданию.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Фиксирует время начала экзамена в протоколе. 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 несколько секунд напомнить о готовности к чтению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Чтение текста про себя.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 необходимости делает пометки в тексте КИМ (подчёркивания, выделения и пр.)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kern="12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2 мин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429520"/>
                  </a:ext>
                </a:extLst>
              </a:tr>
              <a:tr h="18060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«Назовите № задания»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Прослушивание текста.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Эмоциональная реакция на чтение.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Фиксирует время окончания ответа.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Контролирует ведения аудиозаписи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Называет № задания.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Читает текст.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Оценивает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трем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критериям: интонация, темп речи, искажение слов (до 3 баллов).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участник не успевает прочитать за 2 минуты, то оценка снижается на 1 балл по критерию «Темп речи»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Заполняет протокол.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Оценивает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трем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критериям: интонация, темп речи, искажение слов (до 3 баллов).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участник не успевает прочитать за 2 минуты, то оценка снижается на 1 балл по критерию «Темп речи»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Заполняет протокол.</a:t>
                      </a: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 мин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1267529"/>
                  </a:ext>
                </a:extLst>
              </a:tr>
              <a:tr h="306106"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задание. Пересказ текста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6533472"/>
                  </a:ext>
                </a:extLst>
              </a:tr>
              <a:tr h="908527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Переключить участника собеседования на другой вид работы.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Зачитывает инструкцию ко 2 заданию.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Подготовка к подробному пересказу с включением цитаты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Пользуется «Полем для заметок»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2 мин.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7333811"/>
                  </a:ext>
                </a:extLst>
              </a:tr>
              <a:tr h="68873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Забрать у участника исходный текст, страница с высказыванием и «Полем для заметок» остается у участника.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«Назовите № задания».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Слушает пересказ.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Эмоциональная реакция на пересказ.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Называет № задания.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Подробный пересказ с включением цитаты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Оценивание </a:t>
                      </a:r>
                      <a:r>
                        <a:rPr lang="ru-RU" sz="14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трем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критериям: сохранение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микротем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текста, работа с высказыванием; способы цитирования (до 4 баллов).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Заполнение протокола</a:t>
                      </a: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Оценивание </a:t>
                      </a:r>
                      <a:r>
                        <a:rPr lang="ru-RU" sz="14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трем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критериям: сохранение </a:t>
                      </a:r>
                      <a:r>
                        <a:rPr lang="ru-RU" sz="14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микротем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текста, работа с высказыванием; способы цитирования.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Заполнение протокола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3 мин.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0842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655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3FCD2765-861D-4BAE-BD75-BD5659A90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521033"/>
              </p:ext>
            </p:extLst>
          </p:nvPr>
        </p:nvGraphicFramePr>
        <p:xfrm>
          <a:off x="0" y="116633"/>
          <a:ext cx="9036496" cy="67324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99905">
                  <a:extLst>
                    <a:ext uri="{9D8B030D-6E8A-4147-A177-3AD203B41FA5}">
                      <a16:colId xmlns:a16="http://schemas.microsoft.com/office/drawing/2014/main" val="3847014664"/>
                    </a:ext>
                  </a:extLst>
                </a:gridCol>
                <a:gridCol w="1983621">
                  <a:extLst>
                    <a:ext uri="{9D8B030D-6E8A-4147-A177-3AD203B41FA5}">
                      <a16:colId xmlns:a16="http://schemas.microsoft.com/office/drawing/2014/main" val="2936893199"/>
                    </a:ext>
                  </a:extLst>
                </a:gridCol>
                <a:gridCol w="2571361">
                  <a:extLst>
                    <a:ext uri="{9D8B030D-6E8A-4147-A177-3AD203B41FA5}">
                      <a16:colId xmlns:a16="http://schemas.microsoft.com/office/drawing/2014/main" val="3651155554"/>
                    </a:ext>
                  </a:extLst>
                </a:gridCol>
                <a:gridCol w="881609">
                  <a:extLst>
                    <a:ext uri="{9D8B030D-6E8A-4147-A177-3AD203B41FA5}">
                      <a16:colId xmlns:a16="http://schemas.microsoft.com/office/drawing/2014/main" val="991455813"/>
                    </a:ext>
                  </a:extLst>
                </a:gridCol>
              </a:tblGrid>
              <a:tr h="295027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собеседника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участников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Действия эксперта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418785414"/>
                  </a:ext>
                </a:extLst>
              </a:tr>
              <a:tr h="303325">
                <a:tc gridSpan="4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задание. Монолог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b="1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95169"/>
                  </a:ext>
                </a:extLst>
              </a:tr>
              <a:tr h="15407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Забрать страницы КИМ с 1 и 2 заданием.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Выдать материалы для выполнения задания 3 и 4.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Предложить выбрать тему для беседы.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i="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Зачитывает инструкцию к 3 заданию.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Выбирает одну из предложенных тем беседы (монолог-описание, монолог-повествование, монолог-рассуждение).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 1 мин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67429520"/>
                  </a:ext>
                </a:extLst>
              </a:tr>
              <a:tr h="15341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«Назовите № задания»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Прослушивание ответа по выбранной теме.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Эмоциональная реакция на чтение.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Фиксирует время окончания ответа.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Контролирует ведения аудиозаписи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Называет № задания.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Ответ по теме выбранного варианта (от 5 до 10 фраз)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Оценивание </a:t>
                      </a:r>
                      <a:r>
                        <a:rPr lang="ru-RU" sz="14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 двум 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критериям: выполнение коммуникативной задачи в монологическом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высказывании; логичность монолога (до 3 баллов)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3 мин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161267529"/>
                  </a:ext>
                </a:extLst>
              </a:tr>
              <a:tr h="296291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задание. Диалог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66533472"/>
                  </a:ext>
                </a:extLst>
              </a:tr>
              <a:tr h="1534139"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Зачитывает инструкцию к 4 заданию.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Задать вопросы для диалога. 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Собеседник может задать вопросы, отличающиеся от предложенных в КИМ.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Эмоционально поддержать участника собеседования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Называет № задания.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Вступление в диалог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Оценивание </a:t>
                      </a:r>
                      <a:r>
                        <a:rPr lang="ru-RU" sz="1400" i="1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одному </a:t>
                      </a: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критерию: выполнение коммуникативной задачи в диалоге (до 3 баллов). Грамотность речи оценивается в целом по заданиям 1–4 (до 7 баллов)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 3 мин.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37333811"/>
                  </a:ext>
                </a:extLst>
              </a:tr>
              <a:tr h="11211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Фиксирует время окончания ответа.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Контролирует ведения аудиозаписи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Берет подпись в ведомости у учащихся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14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703388" algn="l"/>
                        </a:tabLst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Может попросить прослушать аудиозапись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1703388" algn="l"/>
                        </a:tabLst>
                        <a:defRPr/>
                      </a:pPr>
                      <a:r>
                        <a:rPr lang="ru-RU" sz="14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Ставит подпись в ведомости учета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Заполнение протокола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120842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2833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027"/>
            <a:ext cx="905882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регионе используется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небланковая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технология ИС-9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проведения. Форма ИС-10 НЕ НУЖНА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1B25D34-378A-4D3F-ABAE-81EF13D942AC}"/>
              </a:ext>
            </a:extLst>
          </p:cNvPr>
          <p:cNvPicPr/>
          <p:nvPr/>
        </p:nvPicPr>
        <p:blipFill rotWithShape="1">
          <a:blip r:embed="rId2"/>
          <a:srcRect t="3764"/>
          <a:stretch/>
        </p:blipFill>
        <p:spPr>
          <a:xfrm>
            <a:off x="16272" y="1194798"/>
            <a:ext cx="8796784" cy="5473249"/>
          </a:xfrm>
          <a:prstGeom prst="rect">
            <a:avLst/>
          </a:prstGeo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AA352B19-7D2F-4269-9E07-65A40BCD89FF}"/>
              </a:ext>
            </a:extLst>
          </p:cNvPr>
          <p:cNvGrpSpPr/>
          <p:nvPr/>
        </p:nvGrpSpPr>
        <p:grpSpPr>
          <a:xfrm>
            <a:off x="363787" y="5054653"/>
            <a:ext cx="1370880" cy="629640"/>
            <a:chOff x="363787" y="5054653"/>
            <a:chExt cx="1370880" cy="62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Рукописный ввод 1">
                  <a:extLst>
                    <a:ext uri="{FF2B5EF4-FFF2-40B4-BE49-F238E27FC236}">
                      <a16:creationId xmlns:a16="http://schemas.microsoft.com/office/drawing/2014/main" id="{AC73090C-5ACB-4D26-A1A3-5876F64A4BA8}"/>
                    </a:ext>
                  </a:extLst>
                </p14:cNvPr>
                <p14:cNvContentPartPr/>
                <p14:nvPr/>
              </p14:nvContentPartPr>
              <p14:xfrm>
                <a:off x="363787" y="5138893"/>
                <a:ext cx="1370880" cy="545400"/>
              </p14:xfrm>
            </p:contentPart>
          </mc:Choice>
          <mc:Fallback xmlns="">
            <p:pic>
              <p:nvPicPr>
                <p:cNvPr id="2" name="Рукописный ввод 1">
                  <a:extLst>
                    <a:ext uri="{FF2B5EF4-FFF2-40B4-BE49-F238E27FC236}">
                      <a16:creationId xmlns:a16="http://schemas.microsoft.com/office/drawing/2014/main" id="{AC73090C-5ACB-4D26-A1A3-5876F64A4BA8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54787" y="5129893"/>
                  <a:ext cx="1388520" cy="5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Рукописный ввод 2">
                  <a:extLst>
                    <a:ext uri="{FF2B5EF4-FFF2-40B4-BE49-F238E27FC236}">
                      <a16:creationId xmlns:a16="http://schemas.microsoft.com/office/drawing/2014/main" id="{FE700D88-D867-4059-8A53-F8D7CFE576E4}"/>
                    </a:ext>
                  </a:extLst>
                </p14:cNvPr>
                <p14:cNvContentPartPr/>
                <p14:nvPr/>
              </p14:nvContentPartPr>
              <p14:xfrm>
                <a:off x="432187" y="5054653"/>
                <a:ext cx="1006920" cy="445680"/>
              </p14:xfrm>
            </p:contentPart>
          </mc:Choice>
          <mc:Fallback xmlns="">
            <p:pic>
              <p:nvPicPr>
                <p:cNvPr id="3" name="Рукописный ввод 2">
                  <a:extLst>
                    <a:ext uri="{FF2B5EF4-FFF2-40B4-BE49-F238E27FC236}">
                      <a16:creationId xmlns:a16="http://schemas.microsoft.com/office/drawing/2014/main" id="{FE700D88-D867-4059-8A53-F8D7CFE576E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23547" y="5046013"/>
                  <a:ext cx="1024560" cy="46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" name="Рукописный ввод 18">
                <a:extLst>
                  <a:ext uri="{FF2B5EF4-FFF2-40B4-BE49-F238E27FC236}">
                    <a16:creationId xmlns:a16="http://schemas.microsoft.com/office/drawing/2014/main" id="{5DC0DBF7-B8F9-40C5-A9E6-DB49B7286797}"/>
                  </a:ext>
                </a:extLst>
              </p14:cNvPr>
              <p14:cNvContentPartPr/>
              <p14:nvPr/>
            </p14:nvContentPartPr>
            <p14:xfrm>
              <a:off x="5799427" y="600733"/>
              <a:ext cx="360" cy="360"/>
            </p14:xfrm>
          </p:contentPart>
        </mc:Choice>
        <mc:Fallback xmlns="">
          <p:pic>
            <p:nvPicPr>
              <p:cNvPr id="19" name="Рукописный ввод 18">
                <a:extLst>
                  <a:ext uri="{FF2B5EF4-FFF2-40B4-BE49-F238E27FC236}">
                    <a16:creationId xmlns:a16="http://schemas.microsoft.com/office/drawing/2014/main" id="{5DC0DBF7-B8F9-40C5-A9E6-DB49B72867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90427" y="592093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90943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892480" cy="549275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ИС-01 Списки участников ИС-9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07504" y="5063020"/>
            <a:ext cx="9036496" cy="1734655"/>
          </a:xfrm>
          <a:solidFill>
            <a:schemeClr val="bg1"/>
          </a:solidFill>
        </p:spPr>
        <p:txBody>
          <a:bodyPr/>
          <a:lstStyle/>
          <a:p>
            <a:pPr indent="18097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ИС-01 – из модулей ОО или МСУ РИС «Планирование ГИА-9» в форматах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xls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pdf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.rtf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indent="18097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заполняется ответственным организатором. Ставится «№ аудитории»</a:t>
            </a:r>
          </a:p>
          <a:p>
            <a:pPr indent="180975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неявке участника  ставится метка «Н» или «не явился»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64E45CC-FB0A-46E4-92AD-EACCE9817F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96" y="1556792"/>
            <a:ext cx="8781208" cy="321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4280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266261" cy="504056"/>
          </a:xfrm>
          <a:solidFill>
            <a:schemeClr val="bg1"/>
          </a:solidFill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ИС-02 Форма ведомости учета ИС-9 в аудитории</a:t>
            </a:r>
            <a:endParaRPr lang="ru-RU" sz="2400" dirty="0"/>
          </a:p>
        </p:txBody>
      </p:sp>
      <p:sp>
        <p:nvSpPr>
          <p:cNvPr id="16387" name="Объект 3"/>
          <p:cNvSpPr>
            <a:spLocks noGrp="1"/>
          </p:cNvSpPr>
          <p:nvPr>
            <p:ph idx="10"/>
          </p:nvPr>
        </p:nvSpPr>
        <p:spPr bwMode="auto">
          <a:xfrm>
            <a:off x="0" y="716681"/>
            <a:ext cx="8943900" cy="1295400"/>
          </a:xfrm>
          <a:solidFill>
            <a:schemeClr val="bg1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ts val="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Форма ИС-02 – формируется из любого уровня РИС «Планирование ГИА-9»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Из РИС «Планирование ГИА-9» можно выгрузить в различных форматах</a:t>
            </a:r>
          </a:p>
          <a:p>
            <a:pPr eaLnBrk="1" hangingPunct="1">
              <a:spcBef>
                <a:spcPts val="0"/>
              </a:spcBef>
            </a:pP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(</a:t>
            </a:r>
            <a:r>
              <a:rPr lang="en-US" altLang="ru-RU" sz="2000" dirty="0">
                <a:solidFill>
                  <a:srgbClr val="00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.</a:t>
            </a:r>
            <a:r>
              <a:rPr lang="en-US" altLang="ru-RU" sz="2000" dirty="0" err="1">
                <a:solidFill>
                  <a:srgbClr val="00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xls</a:t>
            </a:r>
            <a:r>
              <a:rPr lang="en-US" altLang="ru-RU" sz="2000" dirty="0">
                <a:solidFill>
                  <a:srgbClr val="00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, .pdf, .rtf</a:t>
            </a:r>
            <a:r>
              <a:rPr lang="ru-RU" altLang="ru-RU" sz="2000" dirty="0">
                <a:solidFill>
                  <a:srgbClr val="00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). Заполняется собеседником.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CD77535-8BDE-4406-B235-04D360DB8F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6481" y="1772817"/>
            <a:ext cx="6224137" cy="508518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989B7CB-034F-42CA-A4EC-32A1B22D757D}"/>
              </a:ext>
            </a:extLst>
          </p:cNvPr>
          <p:cNvSpPr/>
          <p:nvPr/>
        </p:nvSpPr>
        <p:spPr>
          <a:xfrm>
            <a:off x="4490066" y="2611601"/>
            <a:ext cx="1966811" cy="2880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n>
                  <a:solidFill>
                    <a:schemeClr val="bg1"/>
                  </a:solidFill>
                </a:ln>
              </a:rPr>
              <a:t>11 февраля 2026</a:t>
            </a:r>
          </a:p>
        </p:txBody>
      </p:sp>
    </p:spTree>
    <p:extLst>
      <p:ext uri="{BB962C8B-B14F-4D97-AF65-F5344CB8AC3E}">
        <p14:creationId xmlns:p14="http://schemas.microsoft.com/office/powerpoint/2010/main" val="2294242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712968" cy="680880"/>
          </a:xfrm>
          <a:solidFill>
            <a:srgbClr val="9FFC24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900" b="1" dirty="0"/>
              <a:t>Форма ИС-03. Протокол эксперта для оценивания ответов участников ИС-9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1052736"/>
            <a:ext cx="4536504" cy="51845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Эксперт вносит следующие сведения:</a:t>
            </a:r>
          </a:p>
          <a:p>
            <a:pPr marL="342900" indent="-342900" fontAlgn="auto" latinLnBrk="1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ru-RU" sz="2000" dirty="0"/>
              <a:t>Персональные данные участника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(ФИО, паспорт).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2) Класс, № аудитории,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номер варианта.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1"/>
                </a:solidFill>
              </a:rPr>
              <a:t>3) Выставляется</a:t>
            </a:r>
          </a:p>
          <a:p>
            <a:pPr marL="177800" indent="-177800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балл  по каждому критерию</a:t>
            </a:r>
          </a:p>
          <a:p>
            <a:pPr marL="177800" indent="-177800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>
                <a:solidFill>
                  <a:schemeClr val="tx1"/>
                </a:solidFill>
              </a:rPr>
              <a:t>итоговый балл по каждому заданию</a:t>
            </a:r>
            <a:r>
              <a:rPr lang="ru-RU" sz="2000" dirty="0"/>
              <a:t>,</a:t>
            </a:r>
          </a:p>
          <a:p>
            <a:pPr marL="177800" indent="-177800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итоговый балл за грамотность,</a:t>
            </a:r>
          </a:p>
          <a:p>
            <a:pPr marL="177800" indent="-177800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обобщенные результаты оценивания по баллам и метка «зачет/незачет». 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4) Особые метки: </a:t>
            </a:r>
          </a:p>
          <a:p>
            <a:pPr marL="342900" indent="-342900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досрочное  завершение</a:t>
            </a:r>
          </a:p>
          <a:p>
            <a:pPr marL="342900" indent="-342900" fontAlgn="auto" latinLnBrk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000" dirty="0"/>
              <a:t>удаления участника.</a:t>
            </a:r>
          </a:p>
          <a:p>
            <a:pPr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5) ФИО эксперта, подпись, дата</a:t>
            </a:r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FD232F-CDA9-482F-ADE3-4CBDF7C6B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797512"/>
            <a:ext cx="4001269" cy="57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753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40DC39-85DB-4EBC-95D3-D1D9A9845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55264"/>
            <a:ext cx="8712967" cy="5651655"/>
          </a:xfrm>
          <a:prstGeom prst="rect">
            <a:avLst/>
          </a:prstGeom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742DBDBE-F2EB-48BB-92F1-4A4F38ACE444}"/>
              </a:ext>
            </a:extLst>
          </p:cNvPr>
          <p:cNvCxnSpPr>
            <a:cxnSpLocks/>
          </p:cNvCxnSpPr>
          <p:nvPr/>
        </p:nvCxnSpPr>
        <p:spPr>
          <a:xfrm flipH="1" flipV="1">
            <a:off x="1043608" y="1772816"/>
            <a:ext cx="216024" cy="9674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BA981EF-3FDD-4CFF-A921-25F0B487A583}"/>
              </a:ext>
            </a:extLst>
          </p:cNvPr>
          <p:cNvSpPr txBox="1"/>
          <p:nvPr/>
        </p:nvSpPr>
        <p:spPr>
          <a:xfrm>
            <a:off x="899592" y="2740278"/>
            <a:ext cx="172819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Не заполнять</a:t>
            </a:r>
          </a:p>
        </p:txBody>
      </p:sp>
    </p:spTree>
    <p:extLst>
      <p:ext uri="{BB962C8B-B14F-4D97-AF65-F5344CB8AC3E}">
        <p14:creationId xmlns:p14="http://schemas.microsoft.com/office/powerpoint/2010/main" val="2340297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6632"/>
            <a:ext cx="8686800" cy="918771"/>
          </a:xfrm>
          <a:solidFill>
            <a:srgbClr val="9FFC24"/>
          </a:solidFill>
        </p:spPr>
        <p:txBody>
          <a:bodyPr>
            <a:noAutofit/>
          </a:bodyPr>
          <a:lstStyle/>
          <a:p>
            <a:r>
              <a:rPr lang="ru-RU" sz="2200" dirty="0"/>
              <a:t>Форма ИС-08. Акт о досрочном завершении итогового собеседования по русскому языку по уважительным причинам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AA3CFA-4595-4E77-BF9E-60CAC7CDB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5733" y="1196752"/>
            <a:ext cx="3812533" cy="5272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538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51520" y="175941"/>
            <a:ext cx="8686800" cy="660772"/>
          </a:xfrm>
          <a:solidFill>
            <a:srgbClr val="9FFC24"/>
          </a:solidFill>
        </p:spPr>
        <p:txBody>
          <a:bodyPr>
            <a:noAutofit/>
          </a:bodyPr>
          <a:lstStyle/>
          <a:p>
            <a:r>
              <a:rPr lang="ru-RU" sz="2200" dirty="0"/>
              <a:t>Форма ИС-09. Акт об удалении участника итогового собеседования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0157D7-E808-48F1-AD59-293C2690B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16"/>
          <a:stretch/>
        </p:blipFill>
        <p:spPr>
          <a:xfrm>
            <a:off x="2267744" y="1268760"/>
            <a:ext cx="4356992" cy="5555426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3C8A013-08D5-4728-B56F-19C4A4C75C8A}"/>
              </a:ext>
            </a:extLst>
          </p:cNvPr>
          <p:cNvGrpSpPr/>
          <p:nvPr/>
        </p:nvGrpSpPr>
        <p:grpSpPr>
          <a:xfrm>
            <a:off x="3343298" y="2133425"/>
            <a:ext cx="360" cy="360"/>
            <a:chOff x="3343298" y="2133425"/>
            <a:chExt cx="36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Рукописный ввод 1">
                  <a:extLst>
                    <a:ext uri="{FF2B5EF4-FFF2-40B4-BE49-F238E27FC236}">
                      <a16:creationId xmlns:a16="http://schemas.microsoft.com/office/drawing/2014/main" id="{BB9C0767-9C96-4472-AF41-D1835C343A7A}"/>
                    </a:ext>
                  </a:extLst>
                </p14:cNvPr>
                <p14:cNvContentPartPr/>
                <p14:nvPr/>
              </p14:nvContentPartPr>
              <p14:xfrm>
                <a:off x="3343298" y="2133425"/>
                <a:ext cx="360" cy="360"/>
              </p14:xfrm>
            </p:contentPart>
          </mc:Choice>
          <mc:Fallback xmlns="">
            <p:pic>
              <p:nvPicPr>
                <p:cNvPr id="2" name="Рукописный ввод 1">
                  <a:extLst>
                    <a:ext uri="{FF2B5EF4-FFF2-40B4-BE49-F238E27FC236}">
                      <a16:creationId xmlns:a16="http://schemas.microsoft.com/office/drawing/2014/main" id="{BB9C0767-9C96-4472-AF41-D1835C343A7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34298" y="21244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Рукописный ввод 2">
                  <a:extLst>
                    <a:ext uri="{FF2B5EF4-FFF2-40B4-BE49-F238E27FC236}">
                      <a16:creationId xmlns:a16="http://schemas.microsoft.com/office/drawing/2014/main" id="{48783EBA-7B95-44C9-9FBF-4628457CCBD3}"/>
                    </a:ext>
                  </a:extLst>
                </p14:cNvPr>
                <p14:cNvContentPartPr/>
                <p14:nvPr/>
              </p14:nvContentPartPr>
              <p14:xfrm>
                <a:off x="3343298" y="2133425"/>
                <a:ext cx="360" cy="360"/>
              </p14:xfrm>
            </p:contentPart>
          </mc:Choice>
          <mc:Fallback xmlns="">
            <p:pic>
              <p:nvPicPr>
                <p:cNvPr id="3" name="Рукописный ввод 2">
                  <a:extLst>
                    <a:ext uri="{FF2B5EF4-FFF2-40B4-BE49-F238E27FC236}">
                      <a16:creationId xmlns:a16="http://schemas.microsoft.com/office/drawing/2014/main" id="{48783EBA-7B95-44C9-9FBF-4628457CCBD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334298" y="2124425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2178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1139E373-F39B-4647-83E0-2BEAD8053D09}"/>
              </a:ext>
            </a:extLst>
          </p:cNvPr>
          <p:cNvSpPr txBox="1">
            <a:spLocks noChangeArrowheads="1"/>
          </p:cNvSpPr>
          <p:nvPr/>
        </p:nvSpPr>
        <p:spPr>
          <a:xfrm>
            <a:off x="539552" y="908720"/>
            <a:ext cx="8208912" cy="5760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altLang="ru-RU" sz="2400" b="1" dirty="0"/>
              <a:t>Проведение ИС-9 </a:t>
            </a:r>
            <a:r>
              <a:rPr lang="ru-RU" altLang="ru-RU" sz="2400" b="1" dirty="0">
                <a:solidFill>
                  <a:srgbClr val="FF0000"/>
                </a:solidFill>
              </a:rPr>
              <a:t>в 2026 г. </a:t>
            </a:r>
            <a:r>
              <a:rPr lang="ru-RU" altLang="ru-RU" sz="2400" b="1" dirty="0"/>
              <a:t>в Волгоградской области</a:t>
            </a: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B859A036-A983-4275-8624-231FACA9EC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624592"/>
              </p:ext>
            </p:extLst>
          </p:nvPr>
        </p:nvGraphicFramePr>
        <p:xfrm>
          <a:off x="251520" y="1929956"/>
          <a:ext cx="8640960" cy="322992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224478099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383099955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13144195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65323395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153554341"/>
                    </a:ext>
                  </a:extLst>
                </a:gridCol>
              </a:tblGrid>
              <a:tr h="4996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 ИС-9</a:t>
                      </a:r>
                      <a:endParaRPr lang="ru-RU" sz="1600" b="1" kern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на участие</a:t>
                      </a:r>
                      <a:endParaRPr lang="ru-RU" sz="1600" b="1" kern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проверки в ОО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обработки в  РЦОИ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 ознакомления</a:t>
                      </a:r>
                      <a:endParaRPr lang="ru-RU" sz="1600" b="1" kern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209605"/>
                  </a:ext>
                </a:extLst>
              </a:tr>
              <a:tr h="4996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срок: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kern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февраля 2026г.</a:t>
                      </a:r>
                      <a:endParaRPr lang="ru-RU" sz="1600" kern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28.01.2026 </a:t>
                      </a:r>
                      <a:endParaRPr lang="ru-RU" sz="1800" b="1" kern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16.02.2026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23.02.2026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24.02.2026</a:t>
                      </a:r>
                      <a:endParaRPr lang="ru-RU" sz="1800" b="1" kern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56802427"/>
                  </a:ext>
                </a:extLst>
              </a:tr>
              <a:tr h="99936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срок: 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марта 2026 г.</a:t>
                      </a:r>
                      <a:endParaRPr lang="ru-RU" sz="1600" kern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26.02.2026 </a:t>
                      </a:r>
                      <a:endParaRPr lang="ru-RU" sz="1800" b="1" kern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16.03.2026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23.03.2026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23.03.2026</a:t>
                      </a:r>
                      <a:endParaRPr lang="ru-RU" sz="1800" b="1" kern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99870870"/>
                  </a:ext>
                </a:extLst>
              </a:tr>
              <a:tr h="99936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kern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Дополнительный срок: </a:t>
                      </a:r>
                      <a:endParaRPr lang="ru-RU" sz="1600" b="1" kern="1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  <a:highlight>
                            <a:srgbClr val="00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апреля 2026 г.</a:t>
                      </a:r>
                      <a:endParaRPr lang="ru-RU" sz="1600" kern="1200" dirty="0">
                        <a:effectLst/>
                        <a:highlight>
                          <a:srgbClr val="00FF00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7.04.2026 </a:t>
                      </a:r>
                      <a:endParaRPr lang="ru-RU" sz="1800" b="1" kern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24.04.2026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28.04.2026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28.04.2026 </a:t>
                      </a:r>
                      <a:endParaRPr lang="ru-RU" sz="1800" b="1" kern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8916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781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 bwMode="auto">
          <a:xfrm>
            <a:off x="1187450" y="333375"/>
            <a:ext cx="7956550" cy="547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altLang="ru-RU" sz="2400" u="sng" dirty="0">
                <a:solidFill>
                  <a:srgbClr val="C00000"/>
                </a:solidFill>
                <a:ea typeface="맑은 고딕" pitchFamily="34" charset="-127"/>
              </a:rPr>
              <a:t>Функционал  собеседника</a:t>
            </a:r>
            <a:endParaRPr lang="ru-RU" altLang="ru-RU" sz="2400" dirty="0">
              <a:solidFill>
                <a:srgbClr val="C00000"/>
              </a:solidFill>
              <a:ea typeface="맑은 고딕" pitchFamily="34" charset="-127"/>
            </a:endParaRPr>
          </a:p>
        </p:txBody>
      </p:sp>
      <p:sp>
        <p:nvSpPr>
          <p:cNvPr id="47107" name="Объект 2"/>
          <p:cNvSpPr>
            <a:spLocks noGrp="1"/>
          </p:cNvSpPr>
          <p:nvPr>
            <p:ph idx="1"/>
          </p:nvPr>
        </p:nvSpPr>
        <p:spPr>
          <a:xfrm>
            <a:off x="179388" y="1124745"/>
            <a:ext cx="8785225" cy="544591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ru-RU" altLang="ru-RU" sz="24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Рекомендуемый порядок проведения процедуры ИС-9 представлен в спецификации КИМ для проведения в 2026 году ИС-9,  в Федеральных рекомендациях, в Порядке проведения ИС-9 по русскому языку в Волгоградской области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осуществляет проверку документов;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проводит инструктаж участника;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ведет ведомость учета (форма ИС-02), фиксирует время начала ответа и время окончания ответа;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выдает участнику КИМ итогового собеседования;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проводит собеседование;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следит за соблюдением временного регламента;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 следит за тем, чтобы участник произнес под аудиозапись свою Ф.И.О.,  номер варианта, номер задания;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контролирует проведения потоковой аудиозаписи ответов участников;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создает </a:t>
            </a:r>
            <a:r>
              <a:rPr lang="ru-RU" altLang="ru-RU" sz="2400" b="1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доброжелательную</a:t>
            </a:r>
            <a:r>
              <a:rPr lang="ru-RU" altLang="ru-RU" sz="2400" dirty="0">
                <a:solidFill>
                  <a:srgbClr val="191919"/>
                </a:solidFill>
                <a:latin typeface="Times New Roman" pitchFamily="18" charset="0"/>
                <a:cs typeface="Times New Roman" pitchFamily="18" charset="0"/>
              </a:rPr>
              <a:t> рабочую атмосферу.</a:t>
            </a:r>
          </a:p>
        </p:txBody>
      </p:sp>
      <p:pic>
        <p:nvPicPr>
          <p:cNvPr id="22532" name="Picture 5" descr="ÐÐ°ÑÑÐ¸Ð½ÐºÐ¸ Ð¿Ð¾ Ð·Ð°Ð¿ÑÐ¾ÑÑ ÐºÐ°ÑÑÐ¸Ð½ÐºÐ¸ Ð±ÐµÑÐµÐ´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15888"/>
            <a:ext cx="14414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F00921DE-B72D-4343-9C26-ED3086D7D6F3}"/>
                  </a:ext>
                </a:extLst>
              </p14:cNvPr>
              <p14:cNvContentPartPr/>
              <p14:nvPr/>
            </p14:nvContentPartPr>
            <p14:xfrm>
              <a:off x="5005418" y="683345"/>
              <a:ext cx="360" cy="3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F00921DE-B72D-4343-9C26-ED3086D7D6F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96778" y="6743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BAF0FB28-D5C3-4647-9DB0-F8FBFCBC5A12}"/>
                  </a:ext>
                </a:extLst>
              </p14:cNvPr>
              <p14:cNvContentPartPr/>
              <p14:nvPr/>
            </p14:nvContentPartPr>
            <p14:xfrm>
              <a:off x="6298898" y="618545"/>
              <a:ext cx="360" cy="3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BAF0FB28-D5C3-4647-9DB0-F8FBFCBC5A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90258" y="6099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AF913A4B-3123-4928-9BA4-8C5551FDD454}"/>
                  </a:ext>
                </a:extLst>
              </p14:cNvPr>
              <p14:cNvContentPartPr/>
              <p14:nvPr/>
            </p14:nvContentPartPr>
            <p14:xfrm>
              <a:off x="6899018" y="553745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AF913A4B-3123-4928-9BA4-8C5551FDD45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90378" y="54474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Рукописный ввод 4">
                <a:extLst>
                  <a:ext uri="{FF2B5EF4-FFF2-40B4-BE49-F238E27FC236}">
                    <a16:creationId xmlns:a16="http://schemas.microsoft.com/office/drawing/2014/main" id="{9B10595B-0CA1-4D67-8C82-777FBAB43275}"/>
                  </a:ext>
                </a:extLst>
              </p14:cNvPr>
              <p14:cNvContentPartPr/>
              <p14:nvPr/>
            </p14:nvContentPartPr>
            <p14:xfrm>
              <a:off x="3563258" y="461585"/>
              <a:ext cx="1800" cy="360"/>
            </p14:xfrm>
          </p:contentPart>
        </mc:Choice>
        <mc:Fallback xmlns="">
          <p:pic>
            <p:nvPicPr>
              <p:cNvPr id="5" name="Рукописный ввод 4">
                <a:extLst>
                  <a:ext uri="{FF2B5EF4-FFF2-40B4-BE49-F238E27FC236}">
                    <a16:creationId xmlns:a16="http://schemas.microsoft.com/office/drawing/2014/main" id="{9B10595B-0CA1-4D67-8C82-777FBAB4327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54618" y="452585"/>
                <a:ext cx="194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28553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304A570-DDD0-4D2E-8343-843F0DDD887D}"/>
              </a:ext>
            </a:extLst>
          </p:cNvPr>
          <p:cNvSpPr txBox="1"/>
          <p:nvPr/>
        </p:nvSpPr>
        <p:spPr>
          <a:xfrm>
            <a:off x="179512" y="692696"/>
            <a:ext cx="8964488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dirty="0"/>
              <a:t>1.Каков статус процедуры итогового собеседования? </a:t>
            </a:r>
          </a:p>
          <a:p>
            <a:r>
              <a:rPr lang="ru-RU" sz="1500" dirty="0"/>
              <a:t>2. Какие виды заданий включает итоговое собеседование? </a:t>
            </a:r>
          </a:p>
          <a:p>
            <a:r>
              <a:rPr lang="ru-RU" sz="1500" dirty="0"/>
              <a:t>3. Охарактеризуйте речевую ситуацию итогового собеседования. (Речевая ситуация требует от обучающегося соблюдений правил официального общения).</a:t>
            </a:r>
          </a:p>
          <a:p>
            <a:r>
              <a:rPr lang="ru-RU" sz="1500" dirty="0"/>
              <a:t>4. Какова роль собеседника при проведении итогового собеседования? </a:t>
            </a:r>
          </a:p>
          <a:p>
            <a:r>
              <a:rPr lang="ru-RU" sz="1500" dirty="0"/>
              <a:t>5. Имеет ли право обучающийся при подготовке к выполнению заданий делать пометки в КИМ (подчёркивать слова и т.п.)? </a:t>
            </a:r>
          </a:p>
          <a:p>
            <a:r>
              <a:rPr lang="ru-RU" sz="1500" dirty="0"/>
              <a:t>6. Имеет ли право обучающийся при подготовке к выполнению заданий вести записи и пользоваться ими при ответе? </a:t>
            </a:r>
          </a:p>
          <a:p>
            <a:r>
              <a:rPr lang="ru-RU" sz="1500" dirty="0"/>
              <a:t>7. Сколько времени даётся ученику на подготовку к подробному пересказу текста с включением цитаты? </a:t>
            </a:r>
          </a:p>
          <a:p>
            <a:r>
              <a:rPr lang="ru-RU" sz="1500" dirty="0"/>
              <a:t>8. Должен ли собеседник рекомендовать обучающемуся тему монолога? </a:t>
            </a:r>
          </a:p>
          <a:p>
            <a:r>
              <a:rPr lang="ru-RU" sz="1500" dirty="0"/>
              <a:t>9. Имеет ли право обучающийся переспросить собеседника, уточнить заданный вопрос? Будут ли снижены за это баллы при оценивании задания? </a:t>
            </a:r>
          </a:p>
          <a:p>
            <a:r>
              <a:rPr lang="ru-RU" sz="1500" dirty="0"/>
              <a:t>10. Каково речевое поведение собеседника в том случае, если во время диалога обучающийся молчит или даёт ответ на вопрос типа «Не знаю...», «Мне нечего сказать...»?</a:t>
            </a:r>
          </a:p>
          <a:p>
            <a:r>
              <a:rPr lang="ru-RU" sz="1500" dirty="0"/>
              <a:t>11. Имеет ли право собеседник менять порядок предложенных вопросов или менять их в зависимости от содержания монолога обучающегося?</a:t>
            </a:r>
          </a:p>
          <a:p>
            <a:r>
              <a:rPr lang="ru-RU" sz="1500" dirty="0"/>
              <a:t>12. Должен ли собеседник исправлять ошибки в речи ученика в ходе проведения итогового собеседования?</a:t>
            </a:r>
            <a:r>
              <a:rPr lang="en-US" sz="1500" dirty="0"/>
              <a:t> </a:t>
            </a:r>
            <a:endParaRPr lang="ru-RU" sz="1500" dirty="0"/>
          </a:p>
          <a:p>
            <a:endParaRPr lang="ru-RU" sz="1500" dirty="0">
              <a:hlinkClick r:id="rId2"/>
            </a:endParaRPr>
          </a:p>
          <a:p>
            <a:r>
              <a:rPr lang="ru-RU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 для подготовки экспертов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проверке и оцениванию устных ответов участников ИС-9  по русскому языку с использованием аудиозаписей.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/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https://doc.fipi.ru/itogovoye-sobesedovaniye/metodicheskie_materialy_itogovoe_sobesedovanie_2026.pdf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4B13D20F-91C7-45C0-A33B-4F818168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31292"/>
            <a:ext cx="8229600" cy="4173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b="1" dirty="0"/>
              <a:t>Вопросы для самопроверки для собеседника.</a:t>
            </a:r>
          </a:p>
        </p:txBody>
      </p:sp>
    </p:spTree>
    <p:extLst>
      <p:ext uri="{BB962C8B-B14F-4D97-AF65-F5344CB8AC3E}">
        <p14:creationId xmlns:p14="http://schemas.microsoft.com/office/powerpoint/2010/main" val="4155073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1775" y="100013"/>
            <a:ext cx="8928100" cy="1096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Дополнительный функционал </a:t>
            </a:r>
            <a:b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собеседника при проведении ИС-9 ДФ</a:t>
            </a:r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 bwMode="auto">
          <a:xfrm>
            <a:off x="179388" y="1412875"/>
            <a:ext cx="8964612" cy="51847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в день проведения получает КИМ участника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в электронном виде; </a:t>
            </a:r>
          </a:p>
          <a:p>
            <a:pPr marL="0" indent="0">
              <a:buFont typeface="Arial" charset="0"/>
              <a:buNone/>
              <a:defRPr/>
            </a:pPr>
            <a:r>
              <a:rPr lang="ru-RU" altLang="ru-RU" sz="2000" dirty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КИМ, карточки собеседника по каждой теме беседы, инструкцию </a:t>
            </a:r>
            <a:r>
              <a:rPr lang="ru-RU" alt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в бумажном варианте;</a:t>
            </a:r>
          </a:p>
          <a:p>
            <a:pPr>
              <a:buFont typeface="Arial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во время проведения должен убедиться в отсутствии посторонних лиц           в помещении, в котором находится участник, используя возможности             видеоконференцсвязи; </a:t>
            </a:r>
          </a:p>
          <a:p>
            <a:pPr>
              <a:buFont typeface="Arial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проводит идентификацию личности через предъявление участником для       обозрения документа, удостоверяющего личность;</a:t>
            </a:r>
          </a:p>
          <a:p>
            <a:pPr>
              <a:buFont typeface="Arial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координирует демонстрацию текста и выполнение заданий в ДФ                     в соответствии с временным регламентом </a:t>
            </a:r>
          </a:p>
          <a:p>
            <a:pPr>
              <a:buFont typeface="Arial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подключает участников к сервису видеоконференции в соответствии с           графиком;</a:t>
            </a:r>
          </a:p>
          <a:p>
            <a:pPr>
              <a:buFont typeface="Arial" charset="0"/>
              <a:buChar char="•"/>
              <a:defRPr/>
            </a:pPr>
            <a:r>
              <a:rPr lang="ru-RU" altLang="ru-RU" sz="2000" dirty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контроль </a:t>
            </a:r>
            <a:r>
              <a:rPr lang="ru-RU" altLang="ru-RU" sz="2000" dirty="0" err="1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видеодемонстрации</a:t>
            </a:r>
            <a:r>
              <a:rPr lang="ru-RU" altLang="ru-RU" sz="2000" dirty="0">
                <a:latin typeface="Times New Roman" panose="02020603050405020304" pitchFamily="18" charset="0"/>
                <a:ea typeface="맑은 고딕" pitchFamily="34" charset="-127"/>
                <a:cs typeface="Times New Roman" panose="02020603050405020304" pitchFamily="18" charset="0"/>
              </a:rPr>
              <a:t> и/или аудиозаписи</a:t>
            </a:r>
          </a:p>
          <a:p>
            <a:pPr>
              <a:buFont typeface="Arial" charset="0"/>
              <a:buChar char="•"/>
              <a:defRPr/>
            </a:pPr>
            <a:endParaRPr lang="ru-RU" altLang="ru-RU" sz="2200" dirty="0">
              <a:latin typeface="Times New Roman" panose="02020603050405020304" pitchFamily="18" charset="0"/>
              <a:ea typeface="맑은 고딕" pitchFamily="34" charset="-127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altLang="ru-RU" sz="2200" dirty="0">
              <a:latin typeface="Times New Roman" panose="02020603050405020304" pitchFamily="18" charset="0"/>
              <a:ea typeface="맑은 고딕" pitchFamily="34" charset="-127"/>
              <a:cs typeface="Times New Roman" panose="02020603050405020304" pitchFamily="18" charset="0"/>
            </a:endParaRPr>
          </a:p>
          <a:p>
            <a:pPr>
              <a:buFont typeface="Arial" charset="0"/>
              <a:buChar char="•"/>
              <a:defRPr/>
            </a:pPr>
            <a:endParaRPr lang="ru-RU" altLang="ru-RU" sz="2200" dirty="0">
              <a:latin typeface="Times New Roman" panose="02020603050405020304" pitchFamily="18" charset="0"/>
              <a:ea typeface="맑은 고딕" pitchFamily="34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562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altLang="ru-RU" sz="2800">
                <a:solidFill>
                  <a:srgbClr val="FF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Если произошел технический сбой оборудования </a:t>
            </a:r>
            <a:br>
              <a:rPr lang="ru-RU" altLang="ru-RU" sz="2800">
                <a:solidFill>
                  <a:srgbClr val="FF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</a:br>
            <a:r>
              <a:rPr lang="ru-RU" altLang="ru-RU" sz="2800">
                <a:solidFill>
                  <a:srgbClr val="FF0000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при ИС-9 ДФ</a:t>
            </a:r>
          </a:p>
        </p:txBody>
      </p:sp>
      <p:sp>
        <p:nvSpPr>
          <p:cNvPr id="24579" name="Объект 2"/>
          <p:cNvSpPr>
            <a:spLocks noGrp="1"/>
          </p:cNvSpPr>
          <p:nvPr>
            <p:ph idx="1"/>
          </p:nvPr>
        </p:nvSpPr>
        <p:spPr bwMode="auto">
          <a:xfrm>
            <a:off x="323850" y="1341438"/>
            <a:ext cx="8569325" cy="49672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just">
              <a:spcBef>
                <a:spcPct val="0"/>
              </a:spcBef>
            </a:pPr>
            <a:r>
              <a:rPr lang="ru-RU" altLang="ru-RU" sz="24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Если во время подготовки к ответу КИМ не был показан, то          проведение может быть проведено в тот же день (участник перемещается в конец графика). </a:t>
            </a:r>
          </a:p>
          <a:p>
            <a:pPr marL="0" indent="0" algn="just">
              <a:spcBef>
                <a:spcPct val="0"/>
              </a:spcBef>
            </a:pPr>
            <a:r>
              <a:rPr lang="ru-RU" altLang="ru-RU" sz="24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Если технический сбой произошел после предъявления КИМ,        участник может пройти ИС-9 повторно, но с другим вариантом. </a:t>
            </a:r>
          </a:p>
          <a:p>
            <a:pPr marL="0" indent="0" algn="just">
              <a:spcBef>
                <a:spcPct val="0"/>
              </a:spcBef>
            </a:pPr>
            <a:r>
              <a:rPr lang="ru-RU" altLang="ru-RU" sz="24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Если участник отказывается от повторного проведения по        причине технического сбоя, ему предоставляется возможность             повторно пройти ИС-9 в дополнительные сроки.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При этом собеседник оформляет формы: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ИС-08 "Акт о досрочном завершении …", </a:t>
            </a:r>
          </a:p>
          <a:p>
            <a:pPr marL="0" indent="0" algn="just">
              <a:spcBef>
                <a:spcPct val="0"/>
              </a:spcBef>
              <a:buFont typeface="Arial" pitchFamily="34" charset="0"/>
              <a:buNone/>
            </a:pPr>
            <a:r>
              <a:rPr lang="ru-RU" altLang="ru-RU" sz="24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вносит соответствующую отметку в форму ИС-02 "Ведомость  учета проведения итогового собеседования в аудитории"</a:t>
            </a:r>
            <a:endParaRPr lang="ru-RU" altLang="ru-RU" dirty="0">
              <a:ea typeface="맑은 고딕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30726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2195513" y="376238"/>
            <a:ext cx="6142037" cy="577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ru-RU" altLang="ru-RU" sz="2800" b="1" u="sng" dirty="0">
                <a:solidFill>
                  <a:srgbClr val="C00000"/>
                </a:solidFill>
                <a:ea typeface="맑은 고딕" pitchFamily="34" charset="-127"/>
              </a:rPr>
              <a:t>Функционал эксперта</a:t>
            </a:r>
            <a:br>
              <a:rPr lang="ru-RU" altLang="ru-RU" sz="2800" b="1" dirty="0">
                <a:solidFill>
                  <a:srgbClr val="C00000"/>
                </a:solidFill>
                <a:ea typeface="맑은 고딕" pitchFamily="34" charset="-127"/>
              </a:rPr>
            </a:br>
            <a:endParaRPr lang="ru-RU" altLang="ru-RU" sz="2800" b="1" dirty="0">
              <a:solidFill>
                <a:srgbClr val="C00000"/>
              </a:solidFill>
              <a:ea typeface="맑은 고딕" pitchFamily="34" charset="-127"/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 bwMode="auto">
          <a:xfrm>
            <a:off x="250825" y="1223963"/>
            <a:ext cx="8785225" cy="53006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2200" dirty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оценивает ответы участников ИС-9 непосредственно во время          проведения или после проведения собеседования, прослушивая        аудиозапись;</a:t>
            </a:r>
          </a:p>
          <a:p>
            <a:pPr eaLnBrk="1" hangingPunct="1"/>
            <a:r>
              <a:rPr lang="ru-RU" altLang="ru-RU" sz="2200" dirty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вносить в протокол эксперта по оцениванию ответов участников       итогового собеседования следующие сведения: ФИО участника,       номер  варианта, номер аудитории, баллы по каждому критерию       оценивания; общее количество баллов, отметку «зачет»/ «незачет»; ФИО, подпись и дату проверки.</a:t>
            </a:r>
          </a:p>
          <a:p>
            <a:pPr eaLnBrk="1" hangingPunct="1"/>
            <a:r>
              <a:rPr lang="ru-RU" altLang="ru-RU" sz="2200" dirty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По окончании проведения итогового собеседования проверяет заполненность  протоколов, упаковывает их в конверт и в запечатанном виде передает собеседнику.</a:t>
            </a:r>
          </a:p>
          <a:p>
            <a:pPr eaLnBrk="1" hangingPunct="1"/>
            <a:r>
              <a:rPr lang="ru-RU" altLang="ru-RU" sz="2200" dirty="0">
                <a:solidFill>
                  <a:srgbClr val="191919"/>
                </a:solidFill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Эксперт не должен вмешиваться в беседу участника и собеседника!</a:t>
            </a:r>
          </a:p>
          <a:p>
            <a:pPr eaLnBrk="1" hangingPunct="1"/>
            <a:endParaRPr lang="ru-RU" altLang="ru-RU" dirty="0">
              <a:ea typeface="맑은 고딕" pitchFamily="34" charset="-127"/>
            </a:endParaRP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0350"/>
            <a:ext cx="7905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5728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612B2A-4006-432A-8845-29EC2642D0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87"/>
            <a:ext cx="6141368" cy="3345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000" b="1" dirty="0"/>
              <a:t>Вопросы для самопроверки для экспертов.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9D400F-B99F-4BFF-B528-C582E4379630}"/>
              </a:ext>
            </a:extLst>
          </p:cNvPr>
          <p:cNvSpPr txBox="1"/>
          <p:nvPr/>
        </p:nvSpPr>
        <p:spPr>
          <a:xfrm>
            <a:off x="107504" y="311463"/>
            <a:ext cx="8928992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1500" dirty="0"/>
              <a:t>В каком случае по критерию «Темп чтения» выставляется 0 баллов? </a:t>
            </a:r>
            <a:endParaRPr lang="en-US" sz="1500" dirty="0"/>
          </a:p>
          <a:p>
            <a:pPr marL="342900" indent="-342900" algn="just">
              <a:buAutoNum type="arabicPeriod"/>
            </a:pPr>
            <a:r>
              <a:rPr lang="ru-RU" sz="1500" dirty="0"/>
              <a:t>Можно ли выставить 2 балла по критерию «Соблюдение орфоэпических норм», если ученик допустил при чтении только одну ошибку в слове, сопровождающемся знаком ударения?</a:t>
            </a:r>
          </a:p>
          <a:p>
            <a:pPr marL="342900" indent="-342900" algn="just">
              <a:buAutoNum type="arabicPeriod"/>
            </a:pPr>
            <a:r>
              <a:rPr lang="ru-RU" sz="1500" dirty="0"/>
              <a:t>В каком случае при оценивании чтения текста вслух прежде всего учитываются грамматические ошибки? </a:t>
            </a:r>
          </a:p>
          <a:p>
            <a:pPr marL="342900" indent="-342900" algn="just">
              <a:buAutoNum type="arabicPeriod"/>
            </a:pPr>
            <a:r>
              <a:rPr lang="ru-RU" sz="1500" dirty="0"/>
              <a:t>Рекомендуется ли контролировать речевые нормы при чтении текста вслух? </a:t>
            </a:r>
          </a:p>
          <a:p>
            <a:pPr marL="342900" indent="-342900" algn="just">
              <a:buAutoNum type="arabicPeriod"/>
            </a:pPr>
            <a:r>
              <a:rPr lang="ru-RU" sz="1500" dirty="0"/>
              <a:t>Сколько баллов следует выставить по критерию «Сохранение при пересказе </a:t>
            </a:r>
            <a:r>
              <a:rPr lang="ru-RU" sz="1500" dirty="0" err="1"/>
              <a:t>микротем</a:t>
            </a:r>
            <a:r>
              <a:rPr lang="ru-RU" sz="1500" dirty="0"/>
              <a:t> текста» (П1), если ученик сохранил только одну </a:t>
            </a:r>
            <a:r>
              <a:rPr lang="ru-RU" sz="1500" dirty="0" err="1"/>
              <a:t>микротему</a:t>
            </a:r>
            <a:r>
              <a:rPr lang="ru-RU" sz="1500" dirty="0"/>
              <a:t>?</a:t>
            </a:r>
            <a:endParaRPr lang="en-US" sz="1500" dirty="0"/>
          </a:p>
          <a:p>
            <a:pPr algn="just"/>
            <a:r>
              <a:rPr lang="ru-RU" sz="1500" dirty="0"/>
              <a:t>6. При оценивании какого задания следует обращать внимание на искажения слов?</a:t>
            </a:r>
          </a:p>
          <a:p>
            <a:pPr algn="just"/>
            <a:r>
              <a:rPr lang="ru-RU" sz="1500" dirty="0"/>
              <a:t>7. Какой вид пересказа представлен на итоговом собеседовании?</a:t>
            </a:r>
          </a:p>
          <a:p>
            <a:pPr algn="just"/>
            <a:r>
              <a:rPr lang="ru-RU" sz="1500" dirty="0"/>
              <a:t>8. Если ученик допустил только одну фактическую ошибку при пересказе, какой балл должен быть выставлен по критерию Р4?</a:t>
            </a:r>
          </a:p>
          <a:p>
            <a:pPr algn="just"/>
            <a:r>
              <a:rPr lang="ru-RU" sz="1500" dirty="0"/>
              <a:t>9. Сколько баллов получит ученик по критериям оценивания пересказа текста с включением приведённого высказывания (П1–П3), если при ответе был дан подробный пересказ, сохранены все </a:t>
            </a:r>
            <a:r>
              <a:rPr lang="ru-RU" sz="1500" dirty="0" err="1"/>
              <a:t>микротемы</a:t>
            </a:r>
            <a:r>
              <a:rPr lang="ru-RU" sz="1500" dirty="0"/>
              <a:t>, но приведённое высказывание включено не было? </a:t>
            </a:r>
          </a:p>
          <a:p>
            <a:pPr algn="just"/>
            <a:r>
              <a:rPr lang="ru-RU" sz="1500" dirty="0"/>
              <a:t>10. Объём монолога ученика составил шесть фраз, но при этом были даны ответы на все вопросы, представленные в задании. Какой балл должен быть выставлен по критерию «Выполнение коммуникативной задачи в монологическом высказывании» (М1)?</a:t>
            </a:r>
          </a:p>
          <a:p>
            <a:pPr algn="just"/>
            <a:r>
              <a:rPr lang="ru-RU" sz="1500" dirty="0"/>
              <a:t>11. Во время монолога ученик немотивированно использовал молодёжный сленг и разговорные слова. По какому критерию должен быть снижен балл при оценивании? </a:t>
            </a:r>
          </a:p>
          <a:p>
            <a:pPr algn="just"/>
            <a:r>
              <a:rPr lang="ru-RU" sz="1500" dirty="0"/>
              <a:t>12. В монологе ученик привёл 10 фраз по теме высказывания, но дал их в форме ответов на вопросы, предложенные в задании, не создал целостного текста. По какому критерию должен быть снижен балл?</a:t>
            </a:r>
          </a:p>
          <a:p>
            <a:pPr algn="just"/>
            <a:r>
              <a:rPr lang="ru-RU" sz="1500" dirty="0"/>
              <a:t>13. В диалоге с собеседником ученик дал три односложных ответа на вопросы. Какой балл должен быть выставлен по критерию «Выполнение коммуникативной задачи в диалоге» (Д1)? </a:t>
            </a:r>
          </a:p>
          <a:p>
            <a:pPr algn="just"/>
            <a:r>
              <a:rPr lang="ru-RU" sz="1500" dirty="0"/>
              <a:t>14. Во время итогового собеседования обучающийся допустил две орфоэпические ошибки. Сколько баллов следует поставить по критерию «Соблюдение орфоэпических норм»? </a:t>
            </a:r>
          </a:p>
          <a:p>
            <a:pPr algn="just"/>
            <a:r>
              <a:rPr lang="ru-RU" sz="1500" dirty="0"/>
              <a:t>15. Во время итогового собеседования обучающийся допустил четыре речевые ошибки. Сколько баллов следует поставить по критерию «Соблюдение речевых норм»?</a:t>
            </a:r>
          </a:p>
        </p:txBody>
      </p:sp>
    </p:spTree>
    <p:extLst>
      <p:ext uri="{BB962C8B-B14F-4D97-AF65-F5344CB8AC3E}">
        <p14:creationId xmlns:p14="http://schemas.microsoft.com/office/powerpoint/2010/main" val="38258677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8631C2-AF2A-4509-A523-F6DB29EE3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72008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обсуждения…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5CD550-AC0A-4B71-A9D7-E3029FEE1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052736"/>
            <a:ext cx="8712968" cy="5472608"/>
          </a:xfrm>
        </p:spPr>
        <p:txBody>
          <a:bodyPr>
            <a:noAutofit/>
          </a:bodyPr>
          <a:lstStyle/>
          <a:p>
            <a:pPr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 исправил допущенную ошибку, нужно ли ее учитывать при оценивании грамотности и фактической точности речи? (…)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ли право собеседник менять порядок предложенных вопросов или менять их в зависимости от содержания монолога обучающегося? (Представленные в задании вопросы служат лишь ориентиром, являются наводящими, вспомогательными. У участника итогового собеседования есть право выстраивать свой монолог, отвечая на другие вопросы, если при этом выполняется поставленная коммуникативная задача). 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ли собеседник исправлять ошибки в речи ученика в ходе проведения итогового собеседования? (…)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собеседнику реагировать  на речевую агрессию участника? Как оценивать? (Применяется речевая ошибка 5 «Неоправданное употребление диалектных, жаргонных, профессиональных, просторечных и иных слов, выходящих за пределы литературного языка». В случае нарушения участником итогового собеседования законодательства Российской Федерации предполагается выставление 0 баллов по критерию выполнения коммуникативной задачи (в монологическом высказывании и/или диалоге). </a:t>
            </a:r>
          </a:p>
          <a:p>
            <a:pPr algn="just">
              <a:buFont typeface="+mj-lt"/>
              <a:buAutoNum type="arabicPeriod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участник молчит ,что делать? Каково речевое поведение собеседника в том случае, если во время диалога обучающийся молчит или даёт ответ на вопрос типа «Не знаю...», «Мне нечего сказать...»? (Неоправданно длинные паузы при выполнении заданий 3 и 4 квалифицируются как нарушение орфоэпических норм (критерий Р1 «Соблюдение орфоэпических норм»)</a:t>
            </a:r>
          </a:p>
        </p:txBody>
      </p:sp>
    </p:spTree>
    <p:extLst>
      <p:ext uri="{BB962C8B-B14F-4D97-AF65-F5344CB8AC3E}">
        <p14:creationId xmlns:p14="http://schemas.microsoft.com/office/powerpoint/2010/main" val="12338179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31775" y="100013"/>
            <a:ext cx="8928100" cy="10969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Дополнительный функционал </a:t>
            </a:r>
            <a:b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эксперта при проведении ИС-9 ДФ</a:t>
            </a:r>
          </a:p>
        </p:txBody>
      </p:sp>
      <p:sp>
        <p:nvSpPr>
          <p:cNvPr id="26627" name="Объект 2"/>
          <p:cNvSpPr>
            <a:spLocks noGrp="1"/>
          </p:cNvSpPr>
          <p:nvPr>
            <p:ph idx="1"/>
          </p:nvPr>
        </p:nvSpPr>
        <p:spPr bwMode="auto">
          <a:xfrm>
            <a:off x="179388" y="1412875"/>
            <a:ext cx="8425060" cy="5184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ru-RU" altLang="ru-RU" sz="24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При оценивании ответов участников ИС-9 ДФ во время           проведения   эксперт  может находиться в одной аудитории с  собеседником, но так,  чтобы участник не видел эксперта на экране;</a:t>
            </a:r>
          </a:p>
          <a:p>
            <a:pPr algn="just"/>
            <a:r>
              <a:rPr lang="ru-RU" altLang="ru-RU" sz="24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Возможно подключение эксперта со своего АРМ к сервису    видеоконференции собеседника, но с выключенной видеокамерой;</a:t>
            </a:r>
          </a:p>
          <a:p>
            <a:pPr algn="just"/>
            <a:r>
              <a:rPr lang="ru-RU" altLang="ru-RU" sz="24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В случае использования в ОО модели оценивания ответов      участников после проведения ИС-9 ДФ эксперт     прослушивает аудиозаписи с ответами участников</a:t>
            </a:r>
          </a:p>
          <a:p>
            <a:endParaRPr lang="ru-RU" altLang="ru-RU" sz="2200" dirty="0"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9737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FA3356-46B3-4DCE-98B6-D4135C475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863" y="260648"/>
            <a:ext cx="375476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/>
              <a:t>АИС «Веб ИС-9»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5D9F4C-87B4-40E5-AEE4-14348853B5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1154" y="50837"/>
            <a:ext cx="2717983" cy="198642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E476E60-1C6E-4991-8A37-448EDECDA70E}"/>
              </a:ext>
            </a:extLst>
          </p:cNvPr>
          <p:cNvSpPr txBox="1"/>
          <p:nvPr/>
        </p:nvSpPr>
        <p:spPr>
          <a:xfrm>
            <a:off x="107504" y="1531572"/>
            <a:ext cx="87849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highlight>
                  <a:srgbClr val="FFFF00"/>
                </a:highlight>
              </a:rPr>
              <a:t>Назначение:</a:t>
            </a:r>
          </a:p>
          <a:p>
            <a:pPr marL="342900" indent="-342900">
              <a:buAutoNum type="arabicParenR"/>
            </a:pPr>
            <a:r>
              <a:rPr lang="ru-RU" dirty="0"/>
              <a:t>организация сбора в онлайн-форме результатов оценивания участников ИС-9 в ОО;</a:t>
            </a:r>
          </a:p>
          <a:p>
            <a:pPr marL="342900" indent="-342900">
              <a:buAutoNum type="arabicParenR"/>
            </a:pPr>
            <a:r>
              <a:rPr lang="ru-RU" dirty="0"/>
              <a:t>мониторинг внесения данных с уровня РЦОИ, МСУ;</a:t>
            </a:r>
          </a:p>
          <a:p>
            <a:pPr marL="342900" indent="-342900">
              <a:buAutoNum type="arabicParenR"/>
            </a:pPr>
            <a:r>
              <a:rPr lang="ru-RU" dirty="0"/>
              <a:t>предоставляет необходимые функциональные инструменты для внесения результатов оценивания (контроль ошибок);</a:t>
            </a:r>
          </a:p>
          <a:p>
            <a:pPr marL="342900" indent="-342900">
              <a:buAutoNum type="arabicParenR"/>
            </a:pPr>
            <a:r>
              <a:rPr lang="ru-RU" dirty="0"/>
              <a:t>запись устных ответов участников;</a:t>
            </a:r>
          </a:p>
          <a:p>
            <a:pPr marL="342900" indent="-342900">
              <a:buAutoNum type="arabicParenR"/>
            </a:pPr>
            <a:r>
              <a:rPr lang="ru-RU" dirty="0"/>
              <a:t>формирует различные статистические и аналитические отчеты. </a:t>
            </a:r>
          </a:p>
          <a:p>
            <a:r>
              <a:rPr lang="ru-RU" dirty="0">
                <a:highlight>
                  <a:srgbClr val="FFFF00"/>
                </a:highlight>
              </a:rPr>
              <a:t>Статусы и инструменты:</a:t>
            </a:r>
          </a:p>
          <a:p>
            <a:r>
              <a:rPr lang="ru-RU" b="1" i="1" dirty="0"/>
              <a:t>Статус «Открыт»</a:t>
            </a:r>
            <a:r>
              <a:rPr lang="ru-RU" dirty="0"/>
              <a:t> - ОО продолжает ввод результатов оценивания работ участников.</a:t>
            </a:r>
          </a:p>
          <a:p>
            <a:r>
              <a:rPr lang="ru-RU" b="1" i="1" dirty="0"/>
              <a:t>Статус «Закрыт» </a:t>
            </a:r>
            <a:r>
              <a:rPr lang="ru-RU" dirty="0"/>
              <a:t>сигнализирует о завершении ввода результатов оценивания.</a:t>
            </a:r>
          </a:p>
          <a:p>
            <a:r>
              <a:rPr lang="ru-RU" b="1" i="1" dirty="0"/>
              <a:t>Статус «Экспортирован» </a:t>
            </a:r>
            <a:r>
              <a:rPr lang="ru-RU" dirty="0"/>
              <a:t>фиксирует факт экспорта данных из РЦОИ в ФИС ГИА.</a:t>
            </a:r>
          </a:p>
          <a:p>
            <a:r>
              <a:rPr lang="ru-RU" b="1" i="1" dirty="0"/>
              <a:t>«Заполнить»</a:t>
            </a:r>
            <a:r>
              <a:rPr lang="ru-RU" dirty="0"/>
              <a:t> - доступен по умолчанию и до тех пор, пока экзамен открыт.</a:t>
            </a:r>
          </a:p>
          <a:p>
            <a:r>
              <a:rPr lang="ru-RU" b="1" dirty="0"/>
              <a:t>«Просмотр» </a:t>
            </a:r>
            <a:r>
              <a:rPr lang="ru-RU" dirty="0"/>
              <a:t>- позволяет перейти в подраздел для просмотра результатов ввода оценок по участникам.</a:t>
            </a:r>
          </a:p>
          <a:p>
            <a:r>
              <a:rPr lang="ru-RU" b="1" dirty="0"/>
              <a:t>«Закрыть экзамен» </a:t>
            </a:r>
            <a:r>
              <a:rPr lang="ru-RU" dirty="0"/>
              <a:t>- позволяет закрыть экзамен после завершения ввода информации по всем участникам.</a:t>
            </a:r>
          </a:p>
        </p:txBody>
      </p:sp>
    </p:spTree>
    <p:extLst>
      <p:ext uri="{BB962C8B-B14F-4D97-AF65-F5344CB8AC3E}">
        <p14:creationId xmlns:p14="http://schemas.microsoft.com/office/powerpoint/2010/main" val="1891987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0F905-D211-4D43-8B7D-1CD8B957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4540" y="116632"/>
            <a:ext cx="5194920" cy="42675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dirty="0"/>
              <a:t>Роли в технологии ИС-9 </a:t>
            </a:r>
            <a:r>
              <a:rPr lang="en-US" sz="2800" dirty="0"/>
              <a:t>WEB</a:t>
            </a:r>
            <a:r>
              <a:rPr lang="ru-RU" sz="2800" dirty="0"/>
              <a:t> 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21EBEC7D-A927-416B-BC6F-AE44D53E97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7017129"/>
              </p:ext>
            </p:extLst>
          </p:nvPr>
        </p:nvGraphicFramePr>
        <p:xfrm>
          <a:off x="143508" y="702715"/>
          <a:ext cx="885698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62A6735-538E-4C07-992A-C4593F77669D}"/>
              </a:ext>
            </a:extLst>
          </p:cNvPr>
          <p:cNvSpPr/>
          <p:nvPr/>
        </p:nvSpPr>
        <p:spPr>
          <a:xfrm>
            <a:off x="4207838" y="4647844"/>
            <a:ext cx="2880320" cy="4267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/>
              <a:t>Школьный уровень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Рукописный ввод 3">
                <a:extLst>
                  <a:ext uri="{FF2B5EF4-FFF2-40B4-BE49-F238E27FC236}">
                    <a16:creationId xmlns:a16="http://schemas.microsoft.com/office/drawing/2014/main" id="{B1AC5E32-7D35-465A-B41B-D246F9FEB518}"/>
                  </a:ext>
                </a:extLst>
              </p14:cNvPr>
              <p14:cNvContentPartPr/>
              <p14:nvPr/>
            </p14:nvContentPartPr>
            <p14:xfrm>
              <a:off x="3343298" y="138305"/>
              <a:ext cx="360" cy="360"/>
            </p14:xfrm>
          </p:contentPart>
        </mc:Choice>
        <mc:Fallback xmlns="">
          <p:pic>
            <p:nvPicPr>
              <p:cNvPr id="4" name="Рукописный ввод 3">
                <a:extLst>
                  <a:ext uri="{FF2B5EF4-FFF2-40B4-BE49-F238E27FC236}">
                    <a16:creationId xmlns:a16="http://schemas.microsoft.com/office/drawing/2014/main" id="{B1AC5E32-7D35-465A-B41B-D246F9FEB5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34298" y="12930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352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206256"/>
            <a:ext cx="6336704" cy="8238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Организационные вопросы проведения ИС-9 в 2026 году </a:t>
            </a:r>
          </a:p>
        </p:txBody>
      </p:sp>
      <p:pic>
        <p:nvPicPr>
          <p:cNvPr id="8" name="Picture 2" descr="sochineni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06257"/>
            <a:ext cx="1872209" cy="82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2ABA018E-EADA-4CA2-879A-B71001E94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577928"/>
              </p:ext>
            </p:extLst>
          </p:nvPr>
        </p:nvGraphicFramePr>
        <p:xfrm>
          <a:off x="99830" y="1412777"/>
          <a:ext cx="8936666" cy="3960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A9B232C3-9D56-44C8-8D0E-62B74FCD3955}"/>
              </a:ext>
            </a:extLst>
          </p:cNvPr>
          <p:cNvSpPr/>
          <p:nvPr/>
        </p:nvSpPr>
        <p:spPr>
          <a:xfrm>
            <a:off x="89756" y="5144071"/>
            <a:ext cx="4698268" cy="14957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могут получить статус ОВЗ и на ИС-9,  и на ГИА-9, а могут только на ИС-9 или на ГИА-9. Ответственный организатор, собеседник и эксперт должны проинформированы о таких участниках, знать критерии оценивания той нозологической группы, к которой относится участник.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DAC9CC6-06D3-4C7B-8802-023FE7C7C515}"/>
              </a:ext>
            </a:extLst>
          </p:cNvPr>
          <p:cNvSpPr/>
          <p:nvPr/>
        </p:nvSpPr>
        <p:spPr>
          <a:xfrm>
            <a:off x="5731009" y="5482199"/>
            <a:ext cx="2312834" cy="11064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5 чел. – МСУ 107</a:t>
            </a:r>
          </a:p>
          <a:p>
            <a:pPr algn="ctr"/>
            <a:r>
              <a:rPr lang="ru-RU" dirty="0"/>
              <a:t>2 чел. – МСУ 101</a:t>
            </a:r>
          </a:p>
          <a:p>
            <a:pPr algn="ctr"/>
            <a:r>
              <a:rPr lang="ru-RU" dirty="0"/>
              <a:t>1 чел. – МСУ 134</a:t>
            </a:r>
          </a:p>
          <a:p>
            <a:pPr algn="ctr"/>
            <a:r>
              <a:rPr lang="ru-RU" dirty="0"/>
              <a:t>1 чел. – МСУ 154</a:t>
            </a:r>
          </a:p>
        </p:txBody>
      </p:sp>
    </p:spTree>
    <p:extLst>
      <p:ext uri="{BB962C8B-B14F-4D97-AF65-F5344CB8AC3E}">
        <p14:creationId xmlns:p14="http://schemas.microsoft.com/office/powerpoint/2010/main" val="17060149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EFB7C8-523B-41CC-AF5C-52A07C570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7234" y="2574284"/>
            <a:ext cx="3734662" cy="562074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ru-RU" sz="2400" dirty="0"/>
              <a:t>Уровень ОО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0DBAC49-8C85-487E-9E00-8C7E4DF66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247"/>
          <a:stretch/>
        </p:blipFill>
        <p:spPr>
          <a:xfrm>
            <a:off x="4344262" y="3269900"/>
            <a:ext cx="4174340" cy="34273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E5B27C-4E9F-4527-ACED-6587C82095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9069"/>
          <a:stretch/>
        </p:blipFill>
        <p:spPr>
          <a:xfrm>
            <a:off x="219668" y="817187"/>
            <a:ext cx="4131490" cy="3405494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12A9FA6F-FD38-40B5-8815-A83C0BF5F995}"/>
              </a:ext>
            </a:extLst>
          </p:cNvPr>
          <p:cNvSpPr txBox="1">
            <a:spLocks/>
          </p:cNvSpPr>
          <p:nvPr/>
        </p:nvSpPr>
        <p:spPr>
          <a:xfrm>
            <a:off x="609600" y="233263"/>
            <a:ext cx="3734662" cy="562074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/>
              <a:t>Уровень МОУО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Рукописный ввод 9">
                <a:extLst>
                  <a:ext uri="{FF2B5EF4-FFF2-40B4-BE49-F238E27FC236}">
                    <a16:creationId xmlns:a16="http://schemas.microsoft.com/office/drawing/2014/main" id="{A636981F-26EE-454B-836D-D7F776896D59}"/>
                  </a:ext>
                </a:extLst>
              </p14:cNvPr>
              <p14:cNvContentPartPr/>
              <p14:nvPr/>
            </p14:nvContentPartPr>
            <p14:xfrm>
              <a:off x="60818" y="1872425"/>
              <a:ext cx="1272240" cy="410400"/>
            </p14:xfrm>
          </p:contentPart>
        </mc:Choice>
        <mc:Fallback xmlns="">
          <p:pic>
            <p:nvPicPr>
              <p:cNvPr id="10" name="Рукописный ввод 9">
                <a:extLst>
                  <a:ext uri="{FF2B5EF4-FFF2-40B4-BE49-F238E27FC236}">
                    <a16:creationId xmlns:a16="http://schemas.microsoft.com/office/drawing/2014/main" id="{A636981F-26EE-454B-836D-D7F776896D5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178" y="1863785"/>
                <a:ext cx="128988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" name="Рукописный ввод 10">
                <a:extLst>
                  <a:ext uri="{FF2B5EF4-FFF2-40B4-BE49-F238E27FC236}">
                    <a16:creationId xmlns:a16="http://schemas.microsoft.com/office/drawing/2014/main" id="{7F258CB6-F64F-40A6-AFE3-10AB5D5E31FA}"/>
                  </a:ext>
                </a:extLst>
              </p14:cNvPr>
              <p14:cNvContentPartPr/>
              <p14:nvPr/>
            </p14:nvContentPartPr>
            <p14:xfrm>
              <a:off x="264218" y="2483345"/>
              <a:ext cx="1232280" cy="408600"/>
            </p14:xfrm>
          </p:contentPart>
        </mc:Choice>
        <mc:Fallback xmlns="">
          <p:pic>
            <p:nvPicPr>
              <p:cNvPr id="11" name="Рукописный ввод 10">
                <a:extLst>
                  <a:ext uri="{FF2B5EF4-FFF2-40B4-BE49-F238E27FC236}">
                    <a16:creationId xmlns:a16="http://schemas.microsoft.com/office/drawing/2014/main" id="{7F258CB6-F64F-40A6-AFE3-10AB5D5E31F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5578" y="2474345"/>
                <a:ext cx="1249920" cy="42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Рукописный ввод 12">
                <a:extLst>
                  <a:ext uri="{FF2B5EF4-FFF2-40B4-BE49-F238E27FC236}">
                    <a16:creationId xmlns:a16="http://schemas.microsoft.com/office/drawing/2014/main" id="{FE072A6F-4B09-4E7E-87D2-193901A04725}"/>
                  </a:ext>
                </a:extLst>
              </p14:cNvPr>
              <p14:cNvContentPartPr/>
              <p14:nvPr/>
            </p14:nvContentPartPr>
            <p14:xfrm>
              <a:off x="2057738" y="2225585"/>
              <a:ext cx="1196280" cy="528120"/>
            </p14:xfrm>
          </p:contentPart>
        </mc:Choice>
        <mc:Fallback xmlns="">
          <p:pic>
            <p:nvPicPr>
              <p:cNvPr id="13" name="Рукописный ввод 12">
                <a:extLst>
                  <a:ext uri="{FF2B5EF4-FFF2-40B4-BE49-F238E27FC236}">
                    <a16:creationId xmlns:a16="http://schemas.microsoft.com/office/drawing/2014/main" id="{FE072A6F-4B09-4E7E-87D2-193901A0472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48738" y="2216585"/>
                <a:ext cx="1213920" cy="54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Рукописный ввод 14">
                <a:extLst>
                  <a:ext uri="{FF2B5EF4-FFF2-40B4-BE49-F238E27FC236}">
                    <a16:creationId xmlns:a16="http://schemas.microsoft.com/office/drawing/2014/main" id="{ABA1AC5F-AD0F-4C36-AA6B-FCCE8D129599}"/>
                  </a:ext>
                </a:extLst>
              </p14:cNvPr>
              <p14:cNvContentPartPr/>
              <p14:nvPr/>
            </p14:nvContentPartPr>
            <p14:xfrm>
              <a:off x="4329338" y="4525265"/>
              <a:ext cx="1204560" cy="261360"/>
            </p14:xfrm>
          </p:contentPart>
        </mc:Choice>
        <mc:Fallback xmlns="">
          <p:pic>
            <p:nvPicPr>
              <p:cNvPr id="15" name="Рукописный ввод 14">
                <a:extLst>
                  <a:ext uri="{FF2B5EF4-FFF2-40B4-BE49-F238E27FC236}">
                    <a16:creationId xmlns:a16="http://schemas.microsoft.com/office/drawing/2014/main" id="{ABA1AC5F-AD0F-4C36-AA6B-FCCE8D12959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20698" y="4516265"/>
                <a:ext cx="1222200" cy="27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6" name="Рукописный ввод 15">
                <a:extLst>
                  <a:ext uri="{FF2B5EF4-FFF2-40B4-BE49-F238E27FC236}">
                    <a16:creationId xmlns:a16="http://schemas.microsoft.com/office/drawing/2014/main" id="{2D98599B-4C10-4DB7-BD97-DD4A6F904A84}"/>
                  </a:ext>
                </a:extLst>
              </p14:cNvPr>
              <p14:cNvContentPartPr/>
              <p14:nvPr/>
            </p14:nvContentPartPr>
            <p14:xfrm>
              <a:off x="4348058" y="4847825"/>
              <a:ext cx="1278360" cy="252000"/>
            </p14:xfrm>
          </p:contentPart>
        </mc:Choice>
        <mc:Fallback xmlns="">
          <p:pic>
            <p:nvPicPr>
              <p:cNvPr id="16" name="Рукописный ввод 15">
                <a:extLst>
                  <a:ext uri="{FF2B5EF4-FFF2-40B4-BE49-F238E27FC236}">
                    <a16:creationId xmlns:a16="http://schemas.microsoft.com/office/drawing/2014/main" id="{2D98599B-4C10-4DB7-BD97-DD4A6F904A8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39058" y="4839185"/>
                <a:ext cx="1296000" cy="26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31845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11F8A81-410C-4475-B228-DEBD754607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93" y="1104318"/>
            <a:ext cx="7812360" cy="1843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50CD26-281E-41A2-BE3E-69FEF65F9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717032"/>
            <a:ext cx="8229600" cy="252316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ECA437-8E1C-4D91-A9BF-170BE9D711E8}"/>
              </a:ext>
            </a:extLst>
          </p:cNvPr>
          <p:cNvSpPr/>
          <p:nvPr/>
        </p:nvSpPr>
        <p:spPr>
          <a:xfrm>
            <a:off x="2267744" y="3212976"/>
            <a:ext cx="57606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Внесение результатов оценивания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A75681A-42D2-42D1-B603-B4C495A3AB3B}"/>
              </a:ext>
            </a:extLst>
          </p:cNvPr>
          <p:cNvSpPr/>
          <p:nvPr/>
        </p:nvSpPr>
        <p:spPr>
          <a:xfrm>
            <a:off x="1907704" y="308167"/>
            <a:ext cx="5760640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Добавление аудиторий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69460FAA-5EE2-4339-AAEC-3DC9A3456465}"/>
              </a:ext>
            </a:extLst>
          </p:cNvPr>
          <p:cNvSpPr/>
          <p:nvPr/>
        </p:nvSpPr>
        <p:spPr>
          <a:xfrm>
            <a:off x="395536" y="6240197"/>
            <a:ext cx="8352928" cy="5011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Не допускать одномоментного внесения данных по одной аудитории, если  результаты вносятся с нескольких компьютеров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FA1DAEF7-15D5-453B-8377-F2AE12D49B97}"/>
                  </a:ext>
                </a:extLst>
              </p14:cNvPr>
              <p14:cNvContentPartPr/>
              <p14:nvPr/>
            </p14:nvContentPartPr>
            <p14:xfrm>
              <a:off x="460778" y="2224505"/>
              <a:ext cx="786240" cy="21456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FA1DAEF7-15D5-453B-8377-F2AE12D49B9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1778" y="2215865"/>
                <a:ext cx="803880" cy="2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43F64581-A9DD-4EE5-9227-E6CDD3C8C3EB}"/>
                  </a:ext>
                </a:extLst>
              </p14:cNvPr>
              <p14:cNvContentPartPr/>
              <p14:nvPr/>
            </p14:nvContentPartPr>
            <p14:xfrm>
              <a:off x="404258" y="4450745"/>
              <a:ext cx="759600" cy="17856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43F64581-A9DD-4EE5-9227-E6CDD3C8C3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5258" y="4442105"/>
                <a:ext cx="777240" cy="19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01022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C50062-0AA0-49F9-8341-161F699B7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91" y="5015628"/>
            <a:ext cx="8532440" cy="156773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83E6095-886D-4750-8843-5F17A8CA2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548680"/>
            <a:ext cx="8027455" cy="3559639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51034D2A-CA77-4186-ACD6-30215F890C2E}"/>
              </a:ext>
            </a:extLst>
          </p:cNvPr>
          <p:cNvSpPr/>
          <p:nvPr/>
        </p:nvSpPr>
        <p:spPr>
          <a:xfrm>
            <a:off x="1912640" y="4221088"/>
            <a:ext cx="5472608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Создание отчетов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Рукописный ввод 1">
                <a:extLst>
                  <a:ext uri="{FF2B5EF4-FFF2-40B4-BE49-F238E27FC236}">
                    <a16:creationId xmlns:a16="http://schemas.microsoft.com/office/drawing/2014/main" id="{D7166571-1CA8-42A1-9FBA-4C198667B041}"/>
                  </a:ext>
                </a:extLst>
              </p14:cNvPr>
              <p14:cNvContentPartPr/>
              <p14:nvPr/>
            </p14:nvContentPartPr>
            <p14:xfrm>
              <a:off x="164138" y="6175865"/>
              <a:ext cx="464040" cy="133200"/>
            </p14:xfrm>
          </p:contentPart>
        </mc:Choice>
        <mc:Fallback xmlns="">
          <p:pic>
            <p:nvPicPr>
              <p:cNvPr id="2" name="Рукописный ввод 1">
                <a:extLst>
                  <a:ext uri="{FF2B5EF4-FFF2-40B4-BE49-F238E27FC236}">
                    <a16:creationId xmlns:a16="http://schemas.microsoft.com/office/drawing/2014/main" id="{D7166571-1CA8-42A1-9FBA-4C198667B04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138" y="6167225"/>
                <a:ext cx="481680" cy="1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Рукописный ввод 2">
                <a:extLst>
                  <a:ext uri="{FF2B5EF4-FFF2-40B4-BE49-F238E27FC236}">
                    <a16:creationId xmlns:a16="http://schemas.microsoft.com/office/drawing/2014/main" id="{A7CA41CA-D040-408A-8425-40A7D33B4825}"/>
                  </a:ext>
                </a:extLst>
              </p14:cNvPr>
              <p14:cNvContentPartPr/>
              <p14:nvPr/>
            </p14:nvContentPartPr>
            <p14:xfrm>
              <a:off x="441698" y="2466425"/>
              <a:ext cx="639360" cy="196200"/>
            </p14:xfrm>
          </p:contentPart>
        </mc:Choice>
        <mc:Fallback xmlns="">
          <p:pic>
            <p:nvPicPr>
              <p:cNvPr id="3" name="Рукописный ввод 2">
                <a:extLst>
                  <a:ext uri="{FF2B5EF4-FFF2-40B4-BE49-F238E27FC236}">
                    <a16:creationId xmlns:a16="http://schemas.microsoft.com/office/drawing/2014/main" id="{A7CA41CA-D040-408A-8425-40A7D33B48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698" y="2457425"/>
                <a:ext cx="657000" cy="2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22606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266946" y="3284986"/>
            <a:ext cx="6977463" cy="269989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линии </a:t>
            </a:r>
          </a:p>
          <a:p>
            <a:pPr algn="ctr" eaLnBrk="1" hangingPunct="1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ГИА-9, ГИА-11, ВПР в РЦОИ </a:t>
            </a:r>
          </a:p>
          <a:p>
            <a:pPr algn="ctr" eaLnBrk="1" hangingPunct="1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8(8442)606-607</a:t>
            </a:r>
          </a:p>
          <a:p>
            <a:pPr algn="ctr" eaLnBrk="1" hangingPunct="1">
              <a:defRPr/>
            </a:pP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8(8442)606-608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691680" y="1340768"/>
            <a:ext cx="7067550" cy="964704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dirty="0">
                <a:solidFill>
                  <a:srgbClr val="FF0000"/>
                </a:solidFill>
              </a:rPr>
              <a:t>Спасибо 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0478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4" y="1"/>
            <a:ext cx="8985249" cy="404664"/>
          </a:xfrm>
          <a:solidFill>
            <a:srgbClr val="CCFF33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ИС-9 для участников с ОВЗ, детей-инвалидов, инвалидов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63370"/>
              </p:ext>
            </p:extLst>
          </p:nvPr>
        </p:nvGraphicFramePr>
        <p:xfrm>
          <a:off x="179512" y="787961"/>
          <a:ext cx="8784976" cy="357714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44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01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76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7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47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261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Категория участников</a:t>
                      </a:r>
                    </a:p>
                  </a:txBody>
                  <a:tcPr marL="91443" marR="91443" marT="45728" marB="45728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1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критер</a:t>
                      </a:r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1443" marR="91443" marT="45728" marB="457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Макс. балл</a:t>
                      </a:r>
                    </a:p>
                  </a:txBody>
                  <a:tcPr marL="91443" marR="91443" marT="45728" marB="45728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Порог</a:t>
                      </a:r>
                    </a:p>
                  </a:txBody>
                  <a:tcPr marL="91443" marR="91443" marT="45728" marB="45728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879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Глухие, позднооглохшие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879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Слабослышащие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7901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Слепые,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поздноослепшие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владеющие ш.</a:t>
                      </a:r>
                      <a:r>
                        <a:rPr lang="ru-RU" sz="1400" baseline="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>
                          <a:effectLst/>
                          <a:highlight>
                            <a:srgbClr val="FFFF00"/>
                          </a:highligh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Брайля</a:t>
                      </a:r>
                      <a:endParaRPr lang="ru-RU" sz="1400" dirty="0">
                        <a:effectLst/>
                        <a:highlight>
                          <a:srgbClr val="FFFF00"/>
                        </a:highlight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79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u="none" strike="noStrike" kern="1200" cap="none" spc="0" normalizeH="0" baseline="0" noProof="0" dirty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владеющие ш. Брайля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19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Слабовидящие 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879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с тяжелыми нарушениями речи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879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нарушением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 сопут. заболевания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5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сопут.заболевания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заболев.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заболеван.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заболеван.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7879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расстройством аутистического спектра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7879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Участники с ЗПР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5758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категории</a:t>
                      </a: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которым требуется создание  спец. условий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2" marR="68582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4410" name="Прямоугольник 7"/>
          <p:cNvSpPr>
            <a:spLocks noChangeArrowheads="1"/>
          </p:cNvSpPr>
          <p:nvPr/>
        </p:nvSpPr>
        <p:spPr bwMode="auto">
          <a:xfrm>
            <a:off x="79374" y="4653136"/>
            <a:ext cx="8985249" cy="206210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맑은 고딕" pitchFamily="34" charset="-127"/>
              </a:defRPr>
            </a:lvl9pPr>
          </a:lstStyle>
          <a:p>
            <a:pPr eaLnBrk="1" hangingPunct="1">
              <a:buFont typeface="Arial" pitchFamily="34" charset="0"/>
              <a:buChar char="•"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Продолжительность увеличивается на 30 мин (т.е. общая продолжительность - 45 мин).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Участники самостоятельно распределяют время, отведенное на ИС-9: могут использовать время как на подготовку, так и на ответы. 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В день проведения могут присутствовать ассистенты (помогают занять рабочее место, передвигаться, прочитать задание).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Организация питания и перерывов для проведения необходимых лечебных и профилактических мероприятий.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Использование необходимых для выполнения заданий технических средств и др.</a:t>
            </a:r>
          </a:p>
        </p:txBody>
      </p:sp>
    </p:spTree>
    <p:extLst>
      <p:ext uri="{BB962C8B-B14F-4D97-AF65-F5344CB8AC3E}">
        <p14:creationId xmlns:p14="http://schemas.microsoft.com/office/powerpoint/2010/main" val="2052947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3366" y="90628"/>
            <a:ext cx="8856757" cy="65275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Нормативно-правовые документы и инструктивные материалы по проведению ИС-9 в 2026 году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D146AA-E1C5-4F0A-B224-AF48ABA021FB}"/>
              </a:ext>
            </a:extLst>
          </p:cNvPr>
          <p:cNvSpPr txBox="1"/>
          <p:nvPr/>
        </p:nvSpPr>
        <p:spPr>
          <a:xfrm>
            <a:off x="143754" y="968612"/>
            <a:ext cx="8856491" cy="2739211"/>
          </a:xfrm>
          <a:prstGeom prst="rect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ГИА-9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утверждённым приказом Минпросвещения России и Рособрнадзора от 04.04.2023 г. № 232/551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Спецификация КИМ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в 2026 году ИС-9 по русскому языку.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https://doc.fipi.ru/itogovoye-sobesedovaniye/RU-9_spec_itog_sobesedovanie_2026.pdf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вариант КИМ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ИС-9 по русскому языку в 2026 г. 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https://doc.fipi.ru/itogovoye-sobesedovaniye/RU-9_demo_itog_sobesedovanie_2026.pdf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материалы  для подготовки экспертов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проверке и оцениванию устных ответов участников ИС-9  по русскому языку с использованием аудиозаписей.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https://doc.fipi.ru/itogovoye-sobesedovaniye/metodicheskie_materialy_itogovoe_sobesedovanie_2026.pdf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организации и проведению ИС-9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2026г.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https://doc.fipi.ru/itogovoye-sobesedovaniye/rekomendaczii-po-organizaczii-i-provedeniyu-itogovogo-sobesedovaniya-2026.pdf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0EDC9B-3BAF-4DBA-9598-A60418E6B987}"/>
              </a:ext>
            </a:extLst>
          </p:cNvPr>
          <p:cNvSpPr txBox="1"/>
          <p:nvPr/>
        </p:nvSpPr>
        <p:spPr>
          <a:xfrm>
            <a:off x="107504" y="3933056"/>
            <a:ext cx="8805555" cy="25545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02.12.2025 №1074 «</a:t>
            </a:r>
            <a:r>
              <a:rPr lang="ru-RU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проведении ИС-9</a:t>
            </a:r>
            <a:r>
              <a:rPr lang="ru-RU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Волгоградской области в 2025-2026 учебном году»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28 октября 2019 года №138 </a:t>
            </a:r>
            <a:r>
              <a:rPr lang="ru-RU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  <a:r>
              <a:rPr lang="ru-RU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Порядка</a:t>
            </a:r>
            <a:r>
              <a:rPr lang="ru-RU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ИС-9 </a:t>
            </a:r>
            <a:r>
              <a:rPr lang="ru-RU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русскому языку в Волгоградской области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 изм. от 26.01.2026 года №1 )</a:t>
            </a:r>
          </a:p>
          <a:p>
            <a:pPr marL="285750" indent="-285750" algn="just" fontAlgn="base">
              <a:buFont typeface="Arial" panose="020B0604020202020204" pitchFamily="34" charset="0"/>
              <a:buChar char="•"/>
            </a:pPr>
            <a:r>
              <a:rPr lang="ru-RU" sz="16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от 16 января 2023 года №6</a:t>
            </a:r>
            <a:r>
              <a:rPr lang="ru-RU" sz="16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</a:t>
            </a:r>
            <a:r>
              <a:rPr lang="ru-RU" sz="1600" b="1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 по организации и проведению </a:t>
            </a:r>
            <a:r>
              <a:rPr lang="ru-RU" sz="1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ИС-9 по русскому языку в Волгоградской 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области»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изм. от 26.01.2026 г. № 2)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Памятка для участников итогового собеседования </a:t>
            </a:r>
            <a:r>
              <a:rPr lang="ru-RU" sz="16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 русскому языку и их родителей (законных представителей). (Разработана ОИВ, разослана в ОО)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на ИС-9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(Размещена на сайте ВГАПО: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https://vgapo.ru/struktura-akademii/tsentry/rcoi/gia-9/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38910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9471AE-B5D9-48F5-87D2-C12183F49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ED7076-4443-4282-B997-FB152285C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90500"/>
            <a:ext cx="8686800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7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90568C-48E6-4443-A9E7-B02D4B0FF1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8" r="3547" b="2662"/>
          <a:stretch/>
        </p:blipFill>
        <p:spPr>
          <a:xfrm>
            <a:off x="35496" y="116632"/>
            <a:ext cx="3096345" cy="41764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C4D2C03-3AF8-49FF-9292-440A443348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371" y="864777"/>
            <a:ext cx="2880320" cy="39237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007BC3-8E23-4BFF-A812-329A646109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5" r="2295"/>
          <a:stretch/>
        </p:blipFill>
        <p:spPr>
          <a:xfrm>
            <a:off x="6012160" y="1131222"/>
            <a:ext cx="3131840" cy="3390900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C093A65-B74A-46BD-8998-659C20AFE2A7}"/>
              </a:ext>
            </a:extLst>
          </p:cNvPr>
          <p:cNvSpPr/>
          <p:nvPr/>
        </p:nvSpPr>
        <p:spPr>
          <a:xfrm>
            <a:off x="3365802" y="101949"/>
            <a:ext cx="5602324" cy="60372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/>
              <a:t>Критерии оценивания выполнения заданий итогового собеседования по русскому языку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89F58B7-6A11-446D-85FA-FDCC3954C839}"/>
              </a:ext>
            </a:extLst>
          </p:cNvPr>
          <p:cNvSpPr/>
          <p:nvPr/>
        </p:nvSpPr>
        <p:spPr>
          <a:xfrm>
            <a:off x="68064" y="4725144"/>
            <a:ext cx="5656064" cy="20309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500" b="1" dirty="0">
                <a:solidFill>
                  <a:srgbClr val="C00000"/>
                </a:solidFill>
              </a:rPr>
              <a:t>Общее количество баллов – 20. Зачет – от 10 б.</a:t>
            </a:r>
          </a:p>
          <a:p>
            <a:pPr algn="just"/>
            <a:r>
              <a:rPr lang="ru-RU" sz="1500" b="1" dirty="0">
                <a:solidFill>
                  <a:srgbClr val="C00000"/>
                </a:solidFill>
              </a:rPr>
              <a:t>Всего 13 критериев.</a:t>
            </a:r>
          </a:p>
          <a:p>
            <a:pPr algn="just"/>
            <a:r>
              <a:rPr lang="ru-RU" sz="1500" dirty="0"/>
              <a:t>(Ч) Задание 1 – 3 критерия – 3 балла</a:t>
            </a:r>
          </a:p>
          <a:p>
            <a:pPr algn="just"/>
            <a:r>
              <a:rPr lang="ru-RU" sz="1500" dirty="0"/>
              <a:t>(П) Задание 2 – 3 критерия – 4 балла</a:t>
            </a:r>
          </a:p>
          <a:p>
            <a:pPr algn="just"/>
            <a:r>
              <a:rPr lang="ru-RU" sz="1500" dirty="0"/>
              <a:t>(М) Задание 3 – 2 критерия – 3 балла</a:t>
            </a:r>
          </a:p>
          <a:p>
            <a:pPr algn="just"/>
            <a:r>
              <a:rPr lang="ru-RU" sz="1500" dirty="0"/>
              <a:t>(Д) Задание 4 – 1 критерий – 3 балла</a:t>
            </a:r>
          </a:p>
          <a:p>
            <a:pPr algn="just"/>
            <a:r>
              <a:rPr lang="ru-RU" sz="1500" dirty="0"/>
              <a:t>(Р) Критерии грамотности речи: 4 критерия (Р1, Р2, Р3, Р4) – 7 баллов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5E3C96-896A-4DA6-9039-B6498F257A82}"/>
              </a:ext>
            </a:extLst>
          </p:cNvPr>
          <p:cNvSpPr txBox="1"/>
          <p:nvPr/>
        </p:nvSpPr>
        <p:spPr>
          <a:xfrm>
            <a:off x="5724128" y="4818201"/>
            <a:ext cx="3351808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Если участник ИС-9 не приступал к выполнению </a:t>
            </a:r>
            <a:r>
              <a:rPr lang="ru-RU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двух или более заданий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то по всем критериям оценивания грамотности речи  </a:t>
            </a:r>
            <a:r>
              <a:rPr lang="ru-RU" sz="1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ставится 0 баллов</a:t>
            </a:r>
            <a:r>
              <a:rPr lang="ru-RU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29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850" y="0"/>
            <a:ext cx="8496300" cy="33337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Организационные моменты ИС-9 в 2026 году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0" y="333375"/>
            <a:ext cx="9144000" cy="6524625"/>
          </a:xfrm>
          <a:solidFill>
            <a:schemeClr val="bg1"/>
          </a:solidFill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29 января 16.00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ждем базу с актуальными сведениями по МСУ, ОО, внесенными участниками, с назначением их на ИС-9,  проставлены метки «участник с ОВЗ» (для инвалидов и ОВЗ)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2 февраля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разошлем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ИС-01 на ДП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сверки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участников, зарегистрированных на 11 февраля, а также сведения по участникам с ОВЗ.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февраля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рассылка по ДП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реквизитов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к сервису  «Автоматизированная информационная система проведения итогового собеседования по русскому языку в онлайн форме»  (далее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АИС «Веб ИС-9)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https://is9.rustest.ru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buFont typeface="Arial" charset="0"/>
              <a:buAutoNum type="arabicParenR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ФИО участников, зарегистрированных на 11.02.2026;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buFont typeface="Arial" charset="0"/>
              <a:buAutoNum type="arabicParenR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сверка участников с ОВЗ (в ПО будет стоять код 22 в графе «резерв»);</a:t>
            </a:r>
          </a:p>
          <a:p>
            <a:pPr marL="457200" indent="-457200" eaLnBrk="1" fontAlgn="auto" hangingPunct="1">
              <a:lnSpc>
                <a:spcPct val="120000"/>
              </a:lnSpc>
              <a:spcBef>
                <a:spcPts val="0"/>
              </a:spcBef>
              <a:buFont typeface="Arial" charset="0"/>
              <a:buAutoNum type="arabicParenR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подготовительная работа в сервисе: создание аудиторий., задействованных на ИС-9.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(ГКОУ ВСШ №1,  ФКОУ СОШ УФСИН, Октябрьская школа закрытого типа, получают реквизиты доступа по КП, ГАПОУ «ВСПК» получает из МОУО Дзержинского района г. Волгограда по КП)</a:t>
            </a:r>
            <a:endParaRPr lang="ru-RU" sz="2000" u="sng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февраля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выверка и распечатка форм в ОО: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ИС-01 (списки участников), ИС-02 (ведомость учета),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ИС-03 – (протокол эксперта на каждого участника), 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ИС-04 – черновик для эксперта (форма не обязательная).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ИС-08 – Акт о досрочном завершении (при необходимости).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ИС-09 – Акт об удалении (при необходимости). 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(ГКОУ ВСШ №1,  ФКОУ СОШ УФСИН, Октябрьская школа закрытого типа, получают </a:t>
            </a:r>
            <a:r>
              <a:rPr lang="ru-RU" sz="20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формы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 РЦОИ по КП. ГАПОУ «ВСПК» получает из МОУО Дзержинского района г. Волгограда по КП).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Распечатка критериев оценивания  (сайт ФИПИ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https://fipi.ru/oge/demoversii-specifikacii-kodifikatory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февраля в 7.45 – 8.00  из РЦОИ в МОУО передача ЭМ по ДП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ru-RU" sz="20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(ГКОУ ВСШ №1,  ФКОУ СОШ УФСИН, Октябрьская школа закрытого типа, получают ЭМ из РЦОИ по КП. ГАПОУ «ВСПК» получает из МОУО Дзержинского района г. Волгограда по КП).</a:t>
            </a:r>
          </a:p>
          <a:p>
            <a:pPr eaLnBrk="1" fontAlgn="auto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ИС-9 в 09:00 по местному времени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ОО вносят результаты в сервис </a:t>
            </a:r>
            <a:r>
              <a:rPr lang="en-US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ИС-9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16 февраля. 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Окончание обработки </a:t>
            </a:r>
            <a:r>
              <a:rPr lang="ru-RU" alt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 23 февраля.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q"/>
              <a:defRPr/>
            </a:pPr>
            <a:r>
              <a:rPr lang="ru-RU" alt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Получение файлов протоколами с результатами ИС-9 из РЦОИ  не позднее </a:t>
            </a:r>
            <a:r>
              <a:rPr lang="ru-RU" alt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 февраля  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725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29F6AB-9ECF-48B4-A5C0-4A1800FCA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"/>
            <a:ext cx="8856984" cy="71141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+mn-lt"/>
              </a:rPr>
              <a:t>Зачитываемые собеседником  инструкция по выполнению заданий  КИМ ИС-9 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3A40031-7F8F-4A4C-ABCC-FEC8645A0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03546" y="815531"/>
            <a:ext cx="3789852" cy="1904230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6E9EDB-2253-4901-9F53-D71A3BFEF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076" y="994770"/>
            <a:ext cx="3768532" cy="40270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5FE76ED-00E3-4EFD-8B9B-FBD33CEFB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5125911"/>
            <a:ext cx="4752528" cy="7114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8ECC38F-8589-4F63-991C-C89980FA5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7350" y="2621603"/>
            <a:ext cx="3944088" cy="254159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CD50520-1817-4A4E-BAF3-D0D2C4C368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5879" y="5163202"/>
            <a:ext cx="4020347" cy="155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981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3530</TotalTime>
  <Words>3691</Words>
  <Application>Microsoft Office PowerPoint</Application>
  <PresentationFormat>Экран (4:3)</PresentationFormat>
  <Paragraphs>411</Paragraphs>
  <Slides>33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Тема Office</vt:lpstr>
      <vt:lpstr>Организационные аспекты подготовки  к проведению итогового собеседования  по русскому языку в 9 классах в 2026 году. </vt:lpstr>
      <vt:lpstr>Презентация PowerPoint</vt:lpstr>
      <vt:lpstr>Презентация PowerPoint</vt:lpstr>
      <vt:lpstr>Организация ИС-9 для участников с ОВЗ, детей-инвалидов, инвалидов</vt:lpstr>
      <vt:lpstr>Презентация PowerPoint</vt:lpstr>
      <vt:lpstr>Презентация PowerPoint</vt:lpstr>
      <vt:lpstr>Презентация PowerPoint</vt:lpstr>
      <vt:lpstr>Организационные моменты ИС-9 в 2026 году</vt:lpstr>
      <vt:lpstr>Зачитываемые собеседником  инструкция по выполнению заданий  КИМ ИС-9 </vt:lpstr>
      <vt:lpstr>Рекомендуемый порядок проведения процедуры ИС-9</vt:lpstr>
      <vt:lpstr>Презентация PowerPoint</vt:lpstr>
      <vt:lpstr>Презентация PowerPoint</vt:lpstr>
      <vt:lpstr>Презентация PowerPoint</vt:lpstr>
      <vt:lpstr>Форма ИС-01 Списки участников ИС-9</vt:lpstr>
      <vt:lpstr>Форма ИС-02 Форма ведомости учета ИС-9 в аудитории</vt:lpstr>
      <vt:lpstr>Форма ИС-03. Протокол эксперта для оценивания ответов участников ИС-9</vt:lpstr>
      <vt:lpstr>Презентация PowerPoint</vt:lpstr>
      <vt:lpstr>Форма ИС-08. Акт о досрочном завершении итогового собеседования по русскому языку по уважительным причинам</vt:lpstr>
      <vt:lpstr>Форма ИС-09. Акт об удалении участника итогового собеседования</vt:lpstr>
      <vt:lpstr>Функционал  собеседника</vt:lpstr>
      <vt:lpstr>Вопросы для самопроверки для собеседника.</vt:lpstr>
      <vt:lpstr>Дополнительный функционал  собеседника при проведении ИС-9 ДФ</vt:lpstr>
      <vt:lpstr>Если произошел технический сбой оборудования  при ИС-9 ДФ</vt:lpstr>
      <vt:lpstr>Функционал эксперта </vt:lpstr>
      <vt:lpstr>Вопросы для самопроверки для экспертов.</vt:lpstr>
      <vt:lpstr>Вопросы для обсуждения…</vt:lpstr>
      <vt:lpstr>Дополнительный функционал  эксперта при проведении ИС-9 ДФ</vt:lpstr>
      <vt:lpstr>АИС «Веб ИС-9»</vt:lpstr>
      <vt:lpstr>Роли в технологии ИС-9 WEB </vt:lpstr>
      <vt:lpstr>Уровень ОО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работы в системе АИС  "Планирование ГИА-9" в 2022 г</dc:title>
  <dc:creator>Марина М.А. Десятериченко</dc:creator>
  <cp:lastModifiedBy>Марина М.А. Десятериченко</cp:lastModifiedBy>
  <cp:revision>159</cp:revision>
  <cp:lastPrinted>2024-11-28T07:17:03Z</cp:lastPrinted>
  <dcterms:created xsi:type="dcterms:W3CDTF">2022-03-15T06:27:00Z</dcterms:created>
  <dcterms:modified xsi:type="dcterms:W3CDTF">2026-01-27T12:17:24Z</dcterms:modified>
</cp:coreProperties>
</file>