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sldIdLst>
    <p:sldId id="256" r:id="rId3"/>
    <p:sldId id="264" r:id="rId4"/>
    <p:sldId id="265" r:id="rId5"/>
    <p:sldId id="262" r:id="rId6"/>
    <p:sldId id="263" r:id="rId7"/>
    <p:sldId id="257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44;&#1086;&#1089;&#1090;&#1091;&#1087;&#1085;&#1072;&#1103;\&#1048;&#1074;&#1072;&#1085;&#1086;&#1074;&#1086;&#1081;\&#1059;&#1063;&#1040;&#1057;&#1058;&#1053;&#1048;&#1050;&#1048;%20&#1052;&#1069;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F:\&#1055;&#1086;&#1073;&#1077;&#1076;&#1080;&#1090;&#1077;&#1083;&#1080;%20&#1080;%20&#1055;&#1088;&#1080;&#1079;&#1105;&#1088;&#1099;%20&#1052;&#1069;%202013-2014&#1091;.&#1075;.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5;&#1086;&#1073;&#1077;&#1076;&#1080;&#1090;&#1077;&#1083;&#1080;%20&#1080;%20&#1055;&#1088;&#1080;&#1079;&#1105;&#1088;&#1099;%20&#1052;&#1069;%202013-2014&#1091;.&#1075;.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MC8\&#1056;&#1072;&#1073;&#1086;&#1095;&#1080;&#1081;%20&#1089;&#1090;&#1086;&#1083;\&#1055;&#1086;&#1073;&#1077;&#1076;&#1080;&#1090;&#1077;&#1083;&#1080;%20&#1080;%20&#1055;&#1088;&#1080;&#1079;&#1105;&#1088;&#1099;%20&#1052;&#1069;%202013-2014&#1091;.&#1075;.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MC8\&#1056;&#1072;&#1073;&#1086;&#1095;&#1080;&#1081;%20&#1089;&#1090;&#1086;&#1083;\&#1055;&#1086;&#1073;&#1077;&#1076;&#1080;&#1090;&#1077;&#1083;&#1080;%20&#1080;%20&#1055;&#1088;&#1080;&#1079;&#1105;&#1088;&#1099;%20&#1052;&#1069;%202013-2014&#1091;.&#1075;..xls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Documents%20and%20Settings\AMC8\&#1056;&#1072;&#1073;&#1086;&#1095;&#1080;&#1081;%20&#1089;&#1090;&#1086;&#1083;\&#1055;&#1086;&#1073;&#1077;&#1076;&#1080;&#1090;&#1077;&#1083;&#1080;%20&#1080;%20&#1055;&#1088;&#1080;&#1079;&#1105;&#1088;&#1099;%20&#1052;&#1069;%202013-2014&#1091;.&#1075;.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MC8\&#1056;&#1072;&#1073;&#1086;&#1095;&#1080;&#1081;%20&#1089;&#1090;&#1086;&#1083;\&#1055;&#1086;&#1073;&#1077;&#1076;&#1080;&#1090;&#1077;&#1083;&#1080;%20&#1080;%20&#1055;&#1088;&#1080;&#1079;&#1105;&#1088;&#1099;%20&#1052;&#1069;%202013-2014&#1091;.&#1075;.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/>
              <a:t>Участники муниципального этапа всероссийской олимпиады школьников 2013/2014 учебном году</a:t>
            </a:r>
          </a:p>
        </c:rich>
      </c:tx>
      <c:layout>
        <c:manualLayout>
          <c:xMode val="edge"/>
          <c:yMode val="edge"/>
          <c:x val="0.12719751809720786"/>
          <c:y val="2.0338983050847442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1.7656624443683672E-2"/>
          <c:y val="0.11447103913147219"/>
          <c:w val="0.91090459888166142"/>
          <c:h val="0.6460452457647341"/>
        </c:manualLayout>
      </c:layout>
      <c:barChart>
        <c:barDir val="col"/>
        <c:grouping val="clustered"/>
        <c:ser>
          <c:idx val="0"/>
          <c:order val="0"/>
          <c:tx>
            <c:v>Кол-во участников</c:v>
          </c:tx>
          <c:spPr>
            <a:solidFill>
              <a:srgbClr val="800080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2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'Для графика'!$A$4:$A$22</c:f>
              <c:strCache>
                <c:ptCount val="19"/>
                <c:pt idx="0">
                  <c:v>Русский язык</c:v>
                </c:pt>
                <c:pt idx="1">
                  <c:v>Обществознание</c:v>
                </c:pt>
                <c:pt idx="2">
                  <c:v>Математика</c:v>
                </c:pt>
                <c:pt idx="3">
                  <c:v>История</c:v>
                </c:pt>
                <c:pt idx="4">
                  <c:v>Биология</c:v>
                </c:pt>
                <c:pt idx="5">
                  <c:v>География</c:v>
                </c:pt>
                <c:pt idx="6">
                  <c:v>Химия</c:v>
                </c:pt>
                <c:pt idx="7">
                  <c:v>Английский язык</c:v>
                </c:pt>
                <c:pt idx="8">
                  <c:v>Литература</c:v>
                </c:pt>
                <c:pt idx="9">
                  <c:v>Физика</c:v>
                </c:pt>
                <c:pt idx="10">
                  <c:v>ОБЖ</c:v>
                </c:pt>
                <c:pt idx="11">
                  <c:v>Технология (юноши)</c:v>
                </c:pt>
                <c:pt idx="12">
                  <c:v>Технология (девушки)</c:v>
                </c:pt>
                <c:pt idx="13">
                  <c:v>Немецкий язык </c:v>
                </c:pt>
                <c:pt idx="14">
                  <c:v>Экономика</c:v>
                </c:pt>
                <c:pt idx="15">
                  <c:v>Право</c:v>
                </c:pt>
                <c:pt idx="16">
                  <c:v>Информатика и ИКТ</c:v>
                </c:pt>
                <c:pt idx="17">
                  <c:v>Экология</c:v>
                </c:pt>
                <c:pt idx="18">
                  <c:v>Французский язык</c:v>
                </c:pt>
              </c:strCache>
            </c:strRef>
          </c:cat>
          <c:val>
            <c:numRef>
              <c:f>'Для графика'!$G$4:$G$22</c:f>
              <c:numCache>
                <c:formatCode>General</c:formatCode>
                <c:ptCount val="19"/>
                <c:pt idx="0">
                  <c:v>331</c:v>
                </c:pt>
                <c:pt idx="1">
                  <c:v>291</c:v>
                </c:pt>
                <c:pt idx="2">
                  <c:v>253</c:v>
                </c:pt>
                <c:pt idx="3">
                  <c:v>238</c:v>
                </c:pt>
                <c:pt idx="4">
                  <c:v>238</c:v>
                </c:pt>
                <c:pt idx="5">
                  <c:v>192</c:v>
                </c:pt>
                <c:pt idx="6">
                  <c:v>189</c:v>
                </c:pt>
                <c:pt idx="7">
                  <c:v>186</c:v>
                </c:pt>
                <c:pt idx="8">
                  <c:v>160</c:v>
                </c:pt>
                <c:pt idx="9">
                  <c:v>114</c:v>
                </c:pt>
                <c:pt idx="10">
                  <c:v>84</c:v>
                </c:pt>
                <c:pt idx="11">
                  <c:v>73</c:v>
                </c:pt>
                <c:pt idx="12">
                  <c:v>72</c:v>
                </c:pt>
                <c:pt idx="13">
                  <c:v>56</c:v>
                </c:pt>
                <c:pt idx="14">
                  <c:v>55</c:v>
                </c:pt>
                <c:pt idx="15">
                  <c:v>32</c:v>
                </c:pt>
                <c:pt idx="16">
                  <c:v>20</c:v>
                </c:pt>
                <c:pt idx="17">
                  <c:v>14</c:v>
                </c:pt>
                <c:pt idx="18">
                  <c:v>3</c:v>
                </c:pt>
              </c:numCache>
            </c:numRef>
          </c:val>
        </c:ser>
        <c:dLbls>
          <c:showVal val="1"/>
        </c:dLbls>
        <c:axId val="52299264"/>
        <c:axId val="52300800"/>
      </c:barChart>
      <c:catAx>
        <c:axId val="52299264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27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52300800"/>
        <c:crosses val="autoZero"/>
        <c:auto val="1"/>
        <c:lblAlgn val="ctr"/>
        <c:lblOffset val="100"/>
        <c:tickLblSkip val="1"/>
        <c:tickMarkSkip val="1"/>
      </c:catAx>
      <c:valAx>
        <c:axId val="52300800"/>
        <c:scaling>
          <c:orientation val="minMax"/>
        </c:scaling>
        <c:delete val="1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tickLblPos val="nextTo"/>
        <c:crossAx val="52299264"/>
        <c:crosses val="autoZero"/>
        <c:crossBetween val="between"/>
      </c:valAx>
      <c:spPr>
        <a:solidFill>
          <a:srgbClr val="99CCFF"/>
        </a:solidFill>
        <a:ln w="12700">
          <a:solidFill>
            <a:srgbClr val="99CCFF"/>
          </a:solidFill>
          <a:prstDash val="solid"/>
        </a:ln>
      </c:spPr>
    </c:plotArea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depthPercent val="100"/>
      <c:rAngAx val="1"/>
    </c:view3D>
    <c:plotArea>
      <c:layout>
        <c:manualLayout>
          <c:layoutTarget val="inner"/>
          <c:xMode val="edge"/>
          <c:yMode val="edge"/>
          <c:x val="4.5621753280839859E-2"/>
          <c:y val="2.8252405949256338E-2"/>
          <c:w val="0.93894618372703365"/>
          <c:h val="0.76789265140811402"/>
        </c:manualLayout>
      </c:layout>
      <c:bar3DChart>
        <c:barDir val="col"/>
        <c:grouping val="stacked"/>
        <c:ser>
          <c:idx val="0"/>
          <c:order val="0"/>
          <c:tx>
            <c:v>победители</c:v>
          </c:tx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графики!$C$75:$M$75</c:f>
              <c:strCache>
                <c:ptCount val="11"/>
                <c:pt idx="0">
                  <c:v>сош 30 </c:v>
                </c:pt>
                <c:pt idx="1">
                  <c:v>сош 12 </c:v>
                </c:pt>
                <c:pt idx="2">
                  <c:v>сош 35 </c:v>
                </c:pt>
                <c:pt idx="3">
                  <c:v>лицей</c:v>
                </c:pt>
                <c:pt idx="4">
                  <c:v>сош 1 </c:v>
                </c:pt>
                <c:pt idx="5">
                  <c:v>сош 18 </c:v>
                </c:pt>
                <c:pt idx="6">
                  <c:v>сош 6  </c:v>
                </c:pt>
                <c:pt idx="7">
                  <c:v>кадетская</c:v>
                </c:pt>
                <c:pt idx="8">
                  <c:v>РАШ</c:v>
                </c:pt>
                <c:pt idx="9">
                  <c:v>сош 32 </c:v>
                </c:pt>
                <c:pt idx="10">
                  <c:v>гимназия</c:v>
                </c:pt>
              </c:strCache>
            </c:strRef>
          </c:cat>
          <c:val>
            <c:numRef>
              <c:f>графики!$C$76:$M$76</c:f>
              <c:numCache>
                <c:formatCode>General</c:formatCode>
                <c:ptCount val="11"/>
                <c:pt idx="0">
                  <c:v>17</c:v>
                </c:pt>
                <c:pt idx="1">
                  <c:v>5</c:v>
                </c:pt>
                <c:pt idx="2">
                  <c:v>11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2</c:v>
                </c:pt>
                <c:pt idx="7">
                  <c:v>1</c:v>
                </c:pt>
                <c:pt idx="8">
                  <c:v>3</c:v>
                </c:pt>
                <c:pt idx="9">
                  <c:v>2</c:v>
                </c:pt>
                <c:pt idx="10">
                  <c:v>4</c:v>
                </c:pt>
              </c:numCache>
            </c:numRef>
          </c:val>
        </c:ser>
        <c:ser>
          <c:idx val="1"/>
          <c:order val="1"/>
          <c:tx>
            <c:v>призеры</c:v>
          </c:tx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графики!$C$75:$M$75</c:f>
              <c:strCache>
                <c:ptCount val="11"/>
                <c:pt idx="0">
                  <c:v>сош 30 </c:v>
                </c:pt>
                <c:pt idx="1">
                  <c:v>сош 12 </c:v>
                </c:pt>
                <c:pt idx="2">
                  <c:v>сош 35 </c:v>
                </c:pt>
                <c:pt idx="3">
                  <c:v>лицей</c:v>
                </c:pt>
                <c:pt idx="4">
                  <c:v>сош 1 </c:v>
                </c:pt>
                <c:pt idx="5">
                  <c:v>сош 18 </c:v>
                </c:pt>
                <c:pt idx="6">
                  <c:v>сош 6  </c:v>
                </c:pt>
                <c:pt idx="7">
                  <c:v>кадетская</c:v>
                </c:pt>
                <c:pt idx="8">
                  <c:v>РАШ</c:v>
                </c:pt>
                <c:pt idx="9">
                  <c:v>сош 32 </c:v>
                </c:pt>
                <c:pt idx="10">
                  <c:v>гимназия</c:v>
                </c:pt>
              </c:strCache>
            </c:strRef>
          </c:cat>
          <c:val>
            <c:numRef>
              <c:f>графики!$C$77:$M$77</c:f>
              <c:numCache>
                <c:formatCode>General</c:formatCode>
                <c:ptCount val="11"/>
                <c:pt idx="0">
                  <c:v>55</c:v>
                </c:pt>
                <c:pt idx="1">
                  <c:v>21</c:v>
                </c:pt>
                <c:pt idx="2">
                  <c:v>14</c:v>
                </c:pt>
                <c:pt idx="3">
                  <c:v>14</c:v>
                </c:pt>
                <c:pt idx="4">
                  <c:v>11</c:v>
                </c:pt>
                <c:pt idx="5">
                  <c:v>10</c:v>
                </c:pt>
                <c:pt idx="6">
                  <c:v>9</c:v>
                </c:pt>
                <c:pt idx="7">
                  <c:v>10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</c:numCache>
            </c:numRef>
          </c:val>
        </c:ser>
        <c:shape val="box"/>
        <c:axId val="52348800"/>
        <c:axId val="52350336"/>
        <c:axId val="0"/>
      </c:bar3DChart>
      <c:catAx>
        <c:axId val="5234880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52350336"/>
        <c:crosses val="autoZero"/>
        <c:auto val="1"/>
        <c:lblAlgn val="ctr"/>
        <c:lblOffset val="100"/>
      </c:catAx>
      <c:valAx>
        <c:axId val="52350336"/>
        <c:scaling>
          <c:orientation val="minMax"/>
        </c:scaling>
        <c:delete val="1"/>
        <c:axPos val="l"/>
        <c:numFmt formatCode="General" sourceLinked="1"/>
        <c:tickLblPos val="nextTo"/>
        <c:crossAx val="5234880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1340556886910877"/>
          <c:y val="0.31972926995236728"/>
          <c:w val="0.23170931758530194"/>
          <c:h val="0.15314490046535972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floor>
      <c:spPr>
        <a:noFill/>
        <a:ln w="9525">
          <a:noFill/>
        </a:ln>
      </c:spPr>
    </c:floor>
    <c:plotArea>
      <c:layout>
        <c:manualLayout>
          <c:layoutTarget val="inner"/>
          <c:xMode val="edge"/>
          <c:yMode val="edge"/>
          <c:x val="3.6855740254690399E-2"/>
          <c:y val="7.5475666830609762E-4"/>
          <c:w val="0.93073685233790215"/>
          <c:h val="0.90645104841799351"/>
        </c:manualLayout>
      </c:layout>
      <c:bar3DChart>
        <c:barDir val="col"/>
        <c:grouping val="stacked"/>
        <c:ser>
          <c:idx val="0"/>
          <c:order val="0"/>
          <c:tx>
            <c:v>победители</c:v>
          </c:tx>
          <c:dLbls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5"/>
              <c:delete val="1"/>
            </c:dLbl>
            <c:dLbl>
              <c:idx val="16"/>
              <c:delete val="1"/>
            </c:dLbl>
            <c:dLbl>
              <c:idx val="18"/>
              <c:delete val="1"/>
            </c:dLbl>
            <c:dLbl>
              <c:idx val="19"/>
              <c:delete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графики!$N$75:$AG$75</c:f>
              <c:strCache>
                <c:ptCount val="20"/>
                <c:pt idx="0">
                  <c:v>сош 14 </c:v>
                </c:pt>
                <c:pt idx="1">
                  <c:v>сош 17 </c:v>
                </c:pt>
                <c:pt idx="2">
                  <c:v>сош 19 </c:v>
                </c:pt>
                <c:pt idx="3">
                  <c:v>сош 24 </c:v>
                </c:pt>
                <c:pt idx="4">
                  <c:v>сош 31 </c:v>
                </c:pt>
                <c:pt idx="5">
                  <c:v>сош 34 </c:v>
                </c:pt>
                <c:pt idx="6">
                  <c:v>сош 2 </c:v>
                </c:pt>
                <c:pt idx="7">
                  <c:v>сош 37 </c:v>
                </c:pt>
                <c:pt idx="8">
                  <c:v>сош 9 </c:v>
                </c:pt>
                <c:pt idx="9">
                  <c:v>сош 23 </c:v>
                </c:pt>
                <c:pt idx="10">
                  <c:v>сош 28 </c:v>
                </c:pt>
                <c:pt idx="11">
                  <c:v>сош 29 </c:v>
                </c:pt>
                <c:pt idx="12">
                  <c:v>сош 11 </c:v>
                </c:pt>
                <c:pt idx="13">
                  <c:v>сош 13  </c:v>
                </c:pt>
                <c:pt idx="14">
                  <c:v>сош 27 </c:v>
                </c:pt>
                <c:pt idx="15">
                  <c:v>сош 8 </c:v>
                </c:pt>
                <c:pt idx="16">
                  <c:v>сош 10 </c:v>
                </c:pt>
                <c:pt idx="17">
                  <c:v>сош 15 </c:v>
                </c:pt>
                <c:pt idx="18">
                  <c:v>сош 16 </c:v>
                </c:pt>
                <c:pt idx="19">
                  <c:v>сош 36 </c:v>
                </c:pt>
              </c:strCache>
            </c:strRef>
          </c:cat>
          <c:val>
            <c:numRef>
              <c:f>графики!$N$76:$AG$76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4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2</c:v>
                </c:pt>
                <c:pt idx="15">
                  <c:v>0</c:v>
                </c:pt>
                <c:pt idx="16">
                  <c:v>0</c:v>
                </c:pt>
                <c:pt idx="17">
                  <c:v>1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</c:ser>
        <c:ser>
          <c:idx val="1"/>
          <c:order val="1"/>
          <c:tx>
            <c:v>призеры</c:v>
          </c:tx>
          <c:dLbls>
            <c:dLbl>
              <c:idx val="14"/>
              <c:delete val="1"/>
            </c:dLbl>
            <c:dLbl>
              <c:idx val="17"/>
              <c:delete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графики!$N$75:$AG$75</c:f>
              <c:strCache>
                <c:ptCount val="20"/>
                <c:pt idx="0">
                  <c:v>сош 14 </c:v>
                </c:pt>
                <c:pt idx="1">
                  <c:v>сош 17 </c:v>
                </c:pt>
                <c:pt idx="2">
                  <c:v>сош 19 </c:v>
                </c:pt>
                <c:pt idx="3">
                  <c:v>сош 24 </c:v>
                </c:pt>
                <c:pt idx="4">
                  <c:v>сош 31 </c:v>
                </c:pt>
                <c:pt idx="5">
                  <c:v>сош 34 </c:v>
                </c:pt>
                <c:pt idx="6">
                  <c:v>сош 2 </c:v>
                </c:pt>
                <c:pt idx="7">
                  <c:v>сош 37 </c:v>
                </c:pt>
                <c:pt idx="8">
                  <c:v>сош 9 </c:v>
                </c:pt>
                <c:pt idx="9">
                  <c:v>сош 23 </c:v>
                </c:pt>
                <c:pt idx="10">
                  <c:v>сош 28 </c:v>
                </c:pt>
                <c:pt idx="11">
                  <c:v>сош 29 </c:v>
                </c:pt>
                <c:pt idx="12">
                  <c:v>сош 11 </c:v>
                </c:pt>
                <c:pt idx="13">
                  <c:v>сош 13  </c:v>
                </c:pt>
                <c:pt idx="14">
                  <c:v>сош 27 </c:v>
                </c:pt>
                <c:pt idx="15">
                  <c:v>сош 8 </c:v>
                </c:pt>
                <c:pt idx="16">
                  <c:v>сош 10 </c:v>
                </c:pt>
                <c:pt idx="17">
                  <c:v>сош 15 </c:v>
                </c:pt>
                <c:pt idx="18">
                  <c:v>сош 16 </c:v>
                </c:pt>
                <c:pt idx="19">
                  <c:v>сош 36 </c:v>
                </c:pt>
              </c:strCache>
            </c:strRef>
          </c:cat>
          <c:val>
            <c:numRef>
              <c:f>графики!$N$77:$AG$77</c:f>
              <c:numCache>
                <c:formatCode>General</c:formatCode>
                <c:ptCount val="20"/>
                <c:pt idx="0">
                  <c:v>6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3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4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  <c:pt idx="13">
                  <c:v>2</c:v>
                </c:pt>
                <c:pt idx="14">
                  <c:v>0</c:v>
                </c:pt>
                <c:pt idx="15">
                  <c:v>1</c:v>
                </c:pt>
                <c:pt idx="16">
                  <c:v>1</c:v>
                </c:pt>
                <c:pt idx="17">
                  <c:v>0</c:v>
                </c:pt>
                <c:pt idx="18">
                  <c:v>1</c:v>
                </c:pt>
                <c:pt idx="19">
                  <c:v>1</c:v>
                </c:pt>
              </c:numCache>
            </c:numRef>
          </c:val>
        </c:ser>
        <c:shape val="box"/>
        <c:axId val="52606080"/>
        <c:axId val="52607616"/>
        <c:axId val="0"/>
      </c:bar3DChart>
      <c:catAx>
        <c:axId val="52606080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52607616"/>
        <c:crosses val="autoZero"/>
        <c:auto val="1"/>
        <c:lblAlgn val="ctr"/>
        <c:lblOffset val="300"/>
      </c:catAx>
      <c:valAx>
        <c:axId val="52607616"/>
        <c:scaling>
          <c:orientation val="minMax"/>
          <c:max val="15"/>
        </c:scaling>
        <c:delete val="1"/>
        <c:axPos val="l"/>
        <c:numFmt formatCode="General" sourceLinked="1"/>
        <c:tickLblPos val="nextTo"/>
        <c:crossAx val="526060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97169268315146"/>
          <c:y val="0.57421374671915992"/>
          <c:w val="0.18986680941198145"/>
          <c:h val="0.11216404199475066"/>
        </c:manualLayout>
      </c:layout>
      <c:txPr>
        <a:bodyPr/>
        <a:lstStyle/>
        <a:p>
          <a:pPr>
            <a:defRPr sz="1400" b="1"/>
          </a:pPr>
          <a:endParaRPr lang="ru-RU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2800" dirty="0"/>
              <a:t>Филология: </a:t>
            </a:r>
          </a:p>
          <a:p>
            <a:pPr>
              <a:defRPr/>
            </a:pPr>
            <a:r>
              <a:rPr lang="ru-RU" sz="1800" dirty="0"/>
              <a:t>русский и иностранные языки, </a:t>
            </a:r>
          </a:p>
          <a:p>
            <a:pPr>
              <a:defRPr/>
            </a:pPr>
            <a:r>
              <a:rPr lang="ru-RU" sz="1800" dirty="0"/>
              <a:t>литература</a:t>
            </a:r>
          </a:p>
        </c:rich>
      </c:tx>
      <c:layout>
        <c:manualLayout>
          <c:xMode val="edge"/>
          <c:yMode val="edge"/>
          <c:x val="0.60303091538336473"/>
          <c:y val="6.2782312271941712E-2"/>
        </c:manualLayout>
      </c:layout>
    </c:title>
    <c:view3D>
      <c:depthPercent val="100"/>
      <c:rAngAx val="1"/>
    </c:view3D>
    <c:sideWall>
      <c:spPr>
        <a:solidFill>
          <a:schemeClr val="accent6">
            <a:lumMod val="20000"/>
            <a:lumOff val="80000"/>
          </a:schemeClr>
        </a:solidFill>
      </c:spPr>
    </c:sideWall>
    <c:backWall>
      <c:spPr>
        <a:solidFill>
          <a:schemeClr val="accent6">
            <a:lumMod val="20000"/>
            <a:lumOff val="80000"/>
          </a:schemeClr>
        </a:solidFill>
      </c:spPr>
    </c:backWall>
    <c:plotArea>
      <c:layout>
        <c:manualLayout>
          <c:layoutTarget val="inner"/>
          <c:xMode val="edge"/>
          <c:yMode val="edge"/>
          <c:x val="2.9093567251461987E-2"/>
          <c:y val="1.2531207989245247E-2"/>
          <c:w val="0.95277777777777772"/>
          <c:h val="0.82808687023878125"/>
        </c:manualLayout>
      </c:layout>
      <c:bar3DChart>
        <c:barDir val="col"/>
        <c:grouping val="clustered"/>
        <c:ser>
          <c:idx val="0"/>
          <c:order val="0"/>
          <c:spPr>
            <a:solidFill>
              <a:schemeClr val="accent6">
                <a:lumMod val="75000"/>
              </a:schemeClr>
            </a:solidFill>
          </c:spPr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графики!$C$18:$W$18</c:f>
              <c:strCache>
                <c:ptCount val="21"/>
                <c:pt idx="0">
                  <c:v>сош 12</c:v>
                </c:pt>
                <c:pt idx="1">
                  <c:v>сош 1</c:v>
                </c:pt>
                <c:pt idx="2">
                  <c:v>сош 30</c:v>
                </c:pt>
                <c:pt idx="3">
                  <c:v>сош 35</c:v>
                </c:pt>
                <c:pt idx="4">
                  <c:v>гимназия</c:v>
                </c:pt>
                <c:pt idx="5">
                  <c:v>сош 19</c:v>
                </c:pt>
                <c:pt idx="6">
                  <c:v>сош 6</c:v>
                </c:pt>
                <c:pt idx="7">
                  <c:v>сош 9</c:v>
                </c:pt>
                <c:pt idx="8">
                  <c:v>сош 32</c:v>
                </c:pt>
                <c:pt idx="9">
                  <c:v>РАШ</c:v>
                </c:pt>
                <c:pt idx="10">
                  <c:v>сош 14</c:v>
                </c:pt>
                <c:pt idx="11">
                  <c:v>сош 17</c:v>
                </c:pt>
                <c:pt idx="12">
                  <c:v>сош 24</c:v>
                </c:pt>
                <c:pt idx="13">
                  <c:v>сош 34</c:v>
                </c:pt>
                <c:pt idx="14">
                  <c:v>кадетская</c:v>
                </c:pt>
                <c:pt idx="15">
                  <c:v>сош 13</c:v>
                </c:pt>
                <c:pt idx="16">
                  <c:v>сош 18</c:v>
                </c:pt>
                <c:pt idx="17">
                  <c:v>сош 29</c:v>
                </c:pt>
                <c:pt idx="18">
                  <c:v>сош 31</c:v>
                </c:pt>
                <c:pt idx="19">
                  <c:v>сош 37</c:v>
                </c:pt>
                <c:pt idx="20">
                  <c:v>лицей</c:v>
                </c:pt>
              </c:strCache>
            </c:strRef>
          </c:cat>
          <c:val>
            <c:numRef>
              <c:f>графики!$C$19:$W$19</c:f>
              <c:numCache>
                <c:formatCode>General</c:formatCode>
                <c:ptCount val="21"/>
                <c:pt idx="0">
                  <c:v>13</c:v>
                </c:pt>
                <c:pt idx="1">
                  <c:v>11</c:v>
                </c:pt>
                <c:pt idx="2">
                  <c:v>8</c:v>
                </c:pt>
                <c:pt idx="3">
                  <c:v>8</c:v>
                </c:pt>
                <c:pt idx="4">
                  <c:v>6</c:v>
                </c:pt>
                <c:pt idx="5">
                  <c:v>4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</c:numCache>
            </c:numRef>
          </c:val>
        </c:ser>
        <c:dLbls>
          <c:showVal val="1"/>
        </c:dLbls>
        <c:shape val="cylinder"/>
        <c:axId val="52738304"/>
        <c:axId val="52744192"/>
        <c:axId val="0"/>
      </c:bar3DChart>
      <c:catAx>
        <c:axId val="5273830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52744192"/>
        <c:crosses val="autoZero"/>
        <c:auto val="1"/>
        <c:lblAlgn val="ctr"/>
        <c:lblOffset val="100"/>
      </c:catAx>
      <c:valAx>
        <c:axId val="52744192"/>
        <c:scaling>
          <c:orientation val="minMax"/>
        </c:scaling>
        <c:delete val="1"/>
        <c:axPos val="l"/>
        <c:numFmt formatCode="General" sourceLinked="1"/>
        <c:tickLblPos val="nextTo"/>
        <c:crossAx val="5273830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2800" dirty="0"/>
              <a:t>Общественные науки</a:t>
            </a:r>
            <a:r>
              <a:rPr lang="ru-RU" sz="2400" dirty="0"/>
              <a:t>:</a:t>
            </a:r>
          </a:p>
          <a:p>
            <a:pPr>
              <a:defRPr/>
            </a:pPr>
            <a:r>
              <a:rPr lang="ru-RU" sz="1800" dirty="0"/>
              <a:t>история,</a:t>
            </a:r>
            <a:r>
              <a:rPr lang="ru-RU" sz="1800" baseline="0" dirty="0"/>
              <a:t> обществознание, право, </a:t>
            </a:r>
          </a:p>
          <a:p>
            <a:pPr>
              <a:defRPr/>
            </a:pPr>
            <a:r>
              <a:rPr lang="ru-RU" sz="1800" baseline="0" dirty="0"/>
              <a:t>экономика, география</a:t>
            </a:r>
            <a:r>
              <a:rPr lang="ru-RU" sz="1800" dirty="0"/>
              <a:t> </a:t>
            </a:r>
          </a:p>
        </c:rich>
      </c:tx>
      <c:layout>
        <c:manualLayout>
          <c:xMode val="edge"/>
          <c:yMode val="edge"/>
          <c:x val="0.56853609515026748"/>
          <c:y val="6.2998930689219412E-2"/>
        </c:manualLayout>
      </c:layout>
    </c:title>
    <c:view3D>
      <c:depthPercent val="100"/>
      <c:rAngAx val="1"/>
    </c:view3D>
    <c:sideWall>
      <c:spPr>
        <a:solidFill>
          <a:schemeClr val="accent5">
            <a:lumMod val="20000"/>
            <a:lumOff val="80000"/>
          </a:schemeClr>
        </a:solidFill>
      </c:spPr>
    </c:sideWall>
    <c:backWall>
      <c:spPr>
        <a:solidFill>
          <a:schemeClr val="accent5">
            <a:lumMod val="20000"/>
            <a:lumOff val="80000"/>
          </a:schemeClr>
        </a:solidFill>
      </c:spPr>
    </c:backWall>
    <c:plotArea>
      <c:layout>
        <c:manualLayout>
          <c:layoutTarget val="inner"/>
          <c:xMode val="edge"/>
          <c:yMode val="edge"/>
          <c:x val="1.865479652881228E-2"/>
          <c:y val="1.0988157730283726E-2"/>
          <c:w val="0.96824265210092042"/>
          <c:h val="0.83539432570928629"/>
        </c:manualLayout>
      </c:layout>
      <c:bar3DChart>
        <c:barDir val="col"/>
        <c:grouping val="clustered"/>
        <c:ser>
          <c:idx val="0"/>
          <c:order val="0"/>
          <c:dLbls>
            <c:dLbl>
              <c:idx val="0"/>
              <c:layout>
                <c:manualLayout>
                  <c:x val="4.2590437064932138E-2"/>
                  <c:y val="4.5127418665690047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графики!$AB$18:$AY$18</c:f>
              <c:strCache>
                <c:ptCount val="24"/>
                <c:pt idx="0">
                  <c:v>сош 30</c:v>
                </c:pt>
                <c:pt idx="1">
                  <c:v>сош 35</c:v>
                </c:pt>
                <c:pt idx="2">
                  <c:v>сош 12</c:v>
                </c:pt>
                <c:pt idx="3">
                  <c:v>лицей</c:v>
                </c:pt>
                <c:pt idx="4">
                  <c:v>кадетская</c:v>
                </c:pt>
                <c:pt idx="5">
                  <c:v>РАШ</c:v>
                </c:pt>
                <c:pt idx="6">
                  <c:v>сош 32</c:v>
                </c:pt>
                <c:pt idx="7">
                  <c:v>сош 6</c:v>
                </c:pt>
                <c:pt idx="8">
                  <c:v>сош 24</c:v>
                </c:pt>
                <c:pt idx="9">
                  <c:v>сош 31</c:v>
                </c:pt>
                <c:pt idx="10">
                  <c:v>сош 1</c:v>
                </c:pt>
                <c:pt idx="11">
                  <c:v>гимназия</c:v>
                </c:pt>
                <c:pt idx="12">
                  <c:v>сош 2</c:v>
                </c:pt>
                <c:pt idx="13">
                  <c:v>сош 14</c:v>
                </c:pt>
                <c:pt idx="14">
                  <c:v>сош 18</c:v>
                </c:pt>
                <c:pt idx="15">
                  <c:v>сош 28</c:v>
                </c:pt>
                <c:pt idx="16">
                  <c:v>сош 37</c:v>
                </c:pt>
                <c:pt idx="17">
                  <c:v>сош 9</c:v>
                </c:pt>
                <c:pt idx="18">
                  <c:v>сош 10</c:v>
                </c:pt>
                <c:pt idx="19">
                  <c:v>сош 15</c:v>
                </c:pt>
                <c:pt idx="20">
                  <c:v>оош 16</c:v>
                </c:pt>
                <c:pt idx="21">
                  <c:v>сош 23</c:v>
                </c:pt>
                <c:pt idx="22">
                  <c:v>сош 29</c:v>
                </c:pt>
                <c:pt idx="23">
                  <c:v>сош 36</c:v>
                </c:pt>
              </c:strCache>
            </c:strRef>
          </c:cat>
          <c:val>
            <c:numRef>
              <c:f>графики!$AB$19:$AY$19</c:f>
              <c:numCache>
                <c:formatCode>General</c:formatCode>
                <c:ptCount val="24"/>
                <c:pt idx="0">
                  <c:v>16</c:v>
                </c:pt>
                <c:pt idx="1">
                  <c:v>10</c:v>
                </c:pt>
                <c:pt idx="2">
                  <c:v>8</c:v>
                </c:pt>
                <c:pt idx="3">
                  <c:v>6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</c:numCache>
            </c:numRef>
          </c:val>
        </c:ser>
        <c:gapWidth val="75"/>
        <c:shape val="cylinder"/>
        <c:axId val="52625792"/>
        <c:axId val="52627328"/>
        <c:axId val="0"/>
      </c:bar3DChart>
      <c:catAx>
        <c:axId val="5262579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52627328"/>
        <c:crosses val="autoZero"/>
        <c:auto val="1"/>
        <c:lblAlgn val="ctr"/>
        <c:lblOffset val="100"/>
      </c:catAx>
      <c:valAx>
        <c:axId val="52627328"/>
        <c:scaling>
          <c:orientation val="minMax"/>
        </c:scaling>
        <c:delete val="1"/>
        <c:axPos val="l"/>
        <c:numFmt formatCode="General" sourceLinked="1"/>
        <c:tickLblPos val="nextTo"/>
        <c:crossAx val="5262579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2800" dirty="0"/>
              <a:t>Естественно-</a:t>
            </a:r>
          </a:p>
          <a:p>
            <a:pPr>
              <a:defRPr/>
            </a:pPr>
            <a:r>
              <a:rPr lang="ru-RU" sz="2800" dirty="0"/>
              <a:t>математический</a:t>
            </a:r>
            <a:r>
              <a:rPr lang="ru-RU" sz="2800" baseline="0" dirty="0"/>
              <a:t> цикл</a:t>
            </a:r>
            <a:r>
              <a:rPr lang="ru-RU" sz="2400" baseline="0" dirty="0"/>
              <a:t>: </a:t>
            </a:r>
          </a:p>
          <a:p>
            <a:pPr>
              <a:defRPr/>
            </a:pPr>
            <a:r>
              <a:rPr lang="ru-RU" sz="1800" baseline="0" dirty="0"/>
              <a:t>математика, информатика, </a:t>
            </a:r>
          </a:p>
          <a:p>
            <a:pPr>
              <a:defRPr/>
            </a:pPr>
            <a:r>
              <a:rPr lang="ru-RU" sz="1800" baseline="0" dirty="0"/>
              <a:t>физика, химия, биология, экология</a:t>
            </a:r>
            <a:endParaRPr lang="ru-RU" sz="1800" dirty="0"/>
          </a:p>
        </c:rich>
      </c:tx>
      <c:layout>
        <c:manualLayout>
          <c:xMode val="edge"/>
          <c:yMode val="edge"/>
          <c:x val="0.56971264367816143"/>
          <c:y val="2.2505326540064877E-2"/>
        </c:manualLayout>
      </c:layout>
    </c:title>
    <c:view3D>
      <c:depthPercent val="100"/>
      <c:rAngAx val="1"/>
    </c:view3D>
    <c:backWall>
      <c:spPr>
        <a:solidFill>
          <a:schemeClr val="accent2">
            <a:lumMod val="20000"/>
            <a:lumOff val="80000"/>
          </a:schemeClr>
        </a:solidFill>
      </c:spPr>
    </c:backWall>
    <c:plotArea>
      <c:layout>
        <c:manualLayout>
          <c:layoutTarget val="inner"/>
          <c:xMode val="edge"/>
          <c:yMode val="edge"/>
          <c:x val="2.7727668717974458E-2"/>
          <c:y val="0"/>
          <c:w val="0.96009775024145361"/>
          <c:h val="0.85463872163038501"/>
        </c:manualLayout>
      </c:layout>
      <c:bar3DChart>
        <c:barDir val="col"/>
        <c:grouping val="stacked"/>
        <c:ser>
          <c:idx val="0"/>
          <c:order val="0"/>
          <c:dLbls>
            <c:dLbl>
              <c:idx val="12"/>
              <c:delete val="1"/>
            </c:dLbl>
            <c:dLbl>
              <c:idx val="17"/>
              <c:delete val="1"/>
            </c:dLbl>
            <c:txPr>
              <a:bodyPr/>
              <a:lstStyle/>
              <a:p>
                <a:pPr>
                  <a:defRPr sz="1300" b="1"/>
                </a:pPr>
                <a:endParaRPr lang="ru-RU"/>
              </a:p>
            </c:txPr>
            <c:showVal val="1"/>
          </c:dLbls>
          <c:cat>
            <c:strRef>
              <c:f>графики!$DJ$18:$EC$18</c:f>
              <c:strCache>
                <c:ptCount val="20"/>
                <c:pt idx="0">
                  <c:v>сош 30</c:v>
                </c:pt>
                <c:pt idx="1">
                  <c:v>лицей</c:v>
                </c:pt>
                <c:pt idx="2">
                  <c:v>сош 12</c:v>
                </c:pt>
                <c:pt idx="3">
                  <c:v>сош 17</c:v>
                </c:pt>
                <c:pt idx="4">
                  <c:v>сош 18</c:v>
                </c:pt>
                <c:pt idx="5">
                  <c:v>сош 6</c:v>
                </c:pt>
                <c:pt idx="6">
                  <c:v>сош 35</c:v>
                </c:pt>
                <c:pt idx="7">
                  <c:v>РАШ</c:v>
                </c:pt>
                <c:pt idx="8">
                  <c:v>сош 1</c:v>
                </c:pt>
                <c:pt idx="9">
                  <c:v>сош 2</c:v>
                </c:pt>
                <c:pt idx="10">
                  <c:v>сош 11</c:v>
                </c:pt>
                <c:pt idx="11">
                  <c:v>сош 14</c:v>
                </c:pt>
                <c:pt idx="12">
                  <c:v>соош 32</c:v>
                </c:pt>
                <c:pt idx="13">
                  <c:v>сош 34</c:v>
                </c:pt>
                <c:pt idx="14">
                  <c:v>сош 19</c:v>
                </c:pt>
                <c:pt idx="15">
                  <c:v>сош 28</c:v>
                </c:pt>
                <c:pt idx="16">
                  <c:v>сош 31</c:v>
                </c:pt>
                <c:pt idx="17">
                  <c:v>сош 37</c:v>
                </c:pt>
                <c:pt idx="18">
                  <c:v>гимназия</c:v>
                </c:pt>
                <c:pt idx="19">
                  <c:v>кадетская</c:v>
                </c:pt>
              </c:strCache>
            </c:strRef>
          </c:cat>
          <c:val>
            <c:numRef>
              <c:f>графики!$DJ$19:$EC$19</c:f>
              <c:numCache>
                <c:formatCode>General</c:formatCode>
                <c:ptCount val="20"/>
                <c:pt idx="0">
                  <c:v>21</c:v>
                </c:pt>
                <c:pt idx="1">
                  <c:v>5</c:v>
                </c:pt>
                <c:pt idx="2">
                  <c:v>4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0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0</c:v>
                </c:pt>
                <c:pt idx="18">
                  <c:v>1</c:v>
                </c:pt>
                <c:pt idx="19">
                  <c:v>1</c:v>
                </c:pt>
              </c:numCache>
            </c:numRef>
          </c:val>
        </c:ser>
        <c:ser>
          <c:idx val="1"/>
          <c:order val="1"/>
          <c:dLbls>
            <c:txPr>
              <a:bodyPr/>
              <a:lstStyle/>
              <a:p>
                <a:pPr>
                  <a:defRPr sz="1300" b="1"/>
                </a:pPr>
                <a:endParaRPr lang="ru-RU"/>
              </a:p>
            </c:txPr>
            <c:showVal val="1"/>
          </c:dLbls>
          <c:cat>
            <c:strRef>
              <c:f>графики!$DJ$18:$EC$18</c:f>
              <c:strCache>
                <c:ptCount val="20"/>
                <c:pt idx="0">
                  <c:v>сош 30</c:v>
                </c:pt>
                <c:pt idx="1">
                  <c:v>лицей</c:v>
                </c:pt>
                <c:pt idx="2">
                  <c:v>сош 12</c:v>
                </c:pt>
                <c:pt idx="3">
                  <c:v>сош 17</c:v>
                </c:pt>
                <c:pt idx="4">
                  <c:v>сош 18</c:v>
                </c:pt>
                <c:pt idx="5">
                  <c:v>сош 6</c:v>
                </c:pt>
                <c:pt idx="6">
                  <c:v>сош 35</c:v>
                </c:pt>
                <c:pt idx="7">
                  <c:v>РАШ</c:v>
                </c:pt>
                <c:pt idx="8">
                  <c:v>сош 1</c:v>
                </c:pt>
                <c:pt idx="9">
                  <c:v>сош 2</c:v>
                </c:pt>
                <c:pt idx="10">
                  <c:v>сош 11</c:v>
                </c:pt>
                <c:pt idx="11">
                  <c:v>сош 14</c:v>
                </c:pt>
                <c:pt idx="12">
                  <c:v>соош 32</c:v>
                </c:pt>
                <c:pt idx="13">
                  <c:v>сош 34</c:v>
                </c:pt>
                <c:pt idx="14">
                  <c:v>сош 19</c:v>
                </c:pt>
                <c:pt idx="15">
                  <c:v>сош 28</c:v>
                </c:pt>
                <c:pt idx="16">
                  <c:v>сош 31</c:v>
                </c:pt>
                <c:pt idx="17">
                  <c:v>сош 37</c:v>
                </c:pt>
                <c:pt idx="18">
                  <c:v>гимназия</c:v>
                </c:pt>
                <c:pt idx="19">
                  <c:v>кадетская</c:v>
                </c:pt>
              </c:strCache>
            </c:strRef>
          </c:cat>
          <c:val>
            <c:numRef>
              <c:f>графики!$DJ$20:$EC$20</c:f>
              <c:numCache>
                <c:formatCode>General</c:formatCode>
                <c:ptCount val="20"/>
                <c:pt idx="0">
                  <c:v>24</c:v>
                </c:pt>
                <c:pt idx="1">
                  <c:v>5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12">
                  <c:v>2</c:v>
                </c:pt>
                <c:pt idx="17">
                  <c:v>1</c:v>
                </c:pt>
              </c:numCache>
            </c:numRef>
          </c:val>
        </c:ser>
        <c:dLbls>
          <c:showVal val="1"/>
        </c:dLbls>
        <c:gapWidth val="95"/>
        <c:gapDepth val="95"/>
        <c:shape val="box"/>
        <c:axId val="52665344"/>
        <c:axId val="52667136"/>
        <c:axId val="0"/>
      </c:bar3DChart>
      <c:catAx>
        <c:axId val="5266534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300"/>
            </a:pPr>
            <a:endParaRPr lang="ru-RU"/>
          </a:p>
        </c:txPr>
        <c:crossAx val="52667136"/>
        <c:crosses val="autoZero"/>
        <c:auto val="1"/>
        <c:lblAlgn val="ctr"/>
        <c:lblOffset val="100"/>
      </c:catAx>
      <c:valAx>
        <c:axId val="52667136"/>
        <c:scaling>
          <c:orientation val="minMax"/>
        </c:scaling>
        <c:delete val="1"/>
        <c:axPos val="l"/>
        <c:numFmt formatCode="General" sourceLinked="1"/>
        <c:tickLblPos val="nextTo"/>
        <c:crossAx val="5266534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800"/>
            </a:pPr>
            <a:r>
              <a:rPr lang="ru-RU" sz="2800"/>
              <a:t>Технология, ОБЖ</a:t>
            </a:r>
          </a:p>
        </c:rich>
      </c:tx>
      <c:layout>
        <c:manualLayout>
          <c:xMode val="edge"/>
          <c:yMode val="edge"/>
          <c:x val="0.61894702934860479"/>
          <c:y val="0.13636531544668026"/>
        </c:manualLayout>
      </c:layout>
    </c:title>
    <c:view3D>
      <c:depthPercent val="100"/>
      <c:rAngAx val="1"/>
    </c:view3D>
    <c:sideWall>
      <c:spPr>
        <a:solidFill>
          <a:schemeClr val="accent3">
            <a:lumMod val="20000"/>
            <a:lumOff val="80000"/>
          </a:schemeClr>
        </a:solidFill>
      </c:spPr>
    </c:sideWall>
    <c:backWall>
      <c:spPr>
        <a:solidFill>
          <a:schemeClr val="accent3">
            <a:lumMod val="20000"/>
            <a:lumOff val="80000"/>
          </a:schemeClr>
        </a:solidFill>
      </c:spPr>
    </c:backWall>
    <c:plotArea>
      <c:layout>
        <c:manualLayout>
          <c:layoutTarget val="inner"/>
          <c:xMode val="edge"/>
          <c:yMode val="edge"/>
          <c:x val="2.9655477275866864E-2"/>
          <c:y val="1.1426285128993022E-2"/>
          <c:w val="0.95104627711009904"/>
          <c:h val="0.830138595480443"/>
        </c:manualLayout>
      </c:layout>
      <c:bar3DChart>
        <c:barDir val="col"/>
        <c:grouping val="clustered"/>
        <c:ser>
          <c:idx val="0"/>
          <c:order val="0"/>
          <c:spPr>
            <a:solidFill>
              <a:schemeClr val="accent3">
                <a:lumMod val="75000"/>
              </a:schemeClr>
            </a:solidFill>
          </c:spPr>
          <c:dLbls>
            <c:dLbl>
              <c:idx val="0"/>
              <c:layout>
                <c:manualLayout>
                  <c:x val="3.2163742690058485E-2"/>
                  <c:y val="2.3809523809523812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графики!$CB$18:$CT$18</c:f>
              <c:strCache>
                <c:ptCount val="19"/>
                <c:pt idx="0">
                  <c:v>сош 18</c:v>
                </c:pt>
                <c:pt idx="1">
                  <c:v>сош 35</c:v>
                </c:pt>
                <c:pt idx="2">
                  <c:v>сош 30</c:v>
                </c:pt>
                <c:pt idx="3">
                  <c:v>кадетская</c:v>
                </c:pt>
                <c:pt idx="4">
                  <c:v>сош 19</c:v>
                </c:pt>
                <c:pt idx="5">
                  <c:v>сош 23</c:v>
                </c:pt>
                <c:pt idx="6">
                  <c:v>сош 27</c:v>
                </c:pt>
                <c:pt idx="7">
                  <c:v>сош 34</c:v>
                </c:pt>
                <c:pt idx="8">
                  <c:v>лицей</c:v>
                </c:pt>
                <c:pt idx="9">
                  <c:v>сош 2</c:v>
                </c:pt>
                <c:pt idx="10">
                  <c:v>сош 6</c:v>
                </c:pt>
                <c:pt idx="11">
                  <c:v>сош 8</c:v>
                </c:pt>
                <c:pt idx="12">
                  <c:v>сош 13</c:v>
                </c:pt>
                <c:pt idx="13">
                  <c:v>сош 14</c:v>
                </c:pt>
                <c:pt idx="14">
                  <c:v>сош 17</c:v>
                </c:pt>
                <c:pt idx="15">
                  <c:v>сош 24</c:v>
                </c:pt>
                <c:pt idx="16">
                  <c:v>сош 29</c:v>
                </c:pt>
                <c:pt idx="17">
                  <c:v>сош 31</c:v>
                </c:pt>
                <c:pt idx="18">
                  <c:v>сош 37</c:v>
                </c:pt>
              </c:strCache>
            </c:strRef>
          </c:cat>
          <c:val>
            <c:numRef>
              <c:f>графики!$CB$19:$CT$19</c:f>
              <c:numCache>
                <c:formatCode>General</c:formatCode>
                <c:ptCount val="19"/>
                <c:pt idx="0">
                  <c:v>7</c:v>
                </c:pt>
                <c:pt idx="1">
                  <c:v>4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</c:numCache>
            </c:numRef>
          </c:val>
        </c:ser>
        <c:dLbls>
          <c:showVal val="1"/>
        </c:dLbls>
        <c:shape val="cylinder"/>
        <c:axId val="52999296"/>
        <c:axId val="53000832"/>
        <c:axId val="0"/>
      </c:bar3DChart>
      <c:catAx>
        <c:axId val="5299929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53000832"/>
        <c:crosses val="autoZero"/>
        <c:auto val="1"/>
        <c:lblAlgn val="ctr"/>
        <c:lblOffset val="100"/>
      </c:catAx>
      <c:valAx>
        <c:axId val="53000832"/>
        <c:scaling>
          <c:orientation val="minMax"/>
        </c:scaling>
        <c:delete val="1"/>
        <c:axPos val="l"/>
        <c:numFmt formatCode="General" sourceLinked="1"/>
        <c:tickLblPos val="nextTo"/>
        <c:crossAx val="5299929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0.0885</cdr:x>
      <cdr:y>0.04576</cdr:y>
    </cdr:from>
    <cdr:to>
      <cdr:x>0.15044</cdr:x>
      <cdr:y>0.10677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62000" y="228600"/>
          <a:ext cx="5334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600" b="1" dirty="0" smtClean="0"/>
            <a:t>72</a:t>
          </a:r>
          <a:endParaRPr lang="ru-RU" sz="1600" b="1" dirty="0"/>
        </a:p>
      </cdr:txBody>
    </cdr:sp>
  </cdr:relSizeAnchor>
  <cdr:relSizeAnchor xmlns:cdr="http://schemas.openxmlformats.org/drawingml/2006/chartDrawing">
    <cdr:from>
      <cdr:x>0.15929</cdr:x>
      <cdr:y>0.45758</cdr:y>
    </cdr:from>
    <cdr:to>
      <cdr:x>0.30088</cdr:x>
      <cdr:y>0.51859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371600" y="2286000"/>
          <a:ext cx="12192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0.16814</cdr:x>
      <cdr:y>0.44233</cdr:y>
    </cdr:from>
    <cdr:to>
      <cdr:x>0.29204</cdr:x>
      <cdr:y>0.51859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447800" y="2209800"/>
          <a:ext cx="10668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 b="1" dirty="0" smtClean="0"/>
            <a:t>26       25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0.33628</cdr:x>
      <cdr:y>0.51859</cdr:y>
    </cdr:from>
    <cdr:to>
      <cdr:x>0.38938</cdr:x>
      <cdr:y>0.5796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895600" y="2590800"/>
          <a:ext cx="4572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400" b="1" dirty="0"/>
        </a:p>
      </cdr:txBody>
    </cdr:sp>
  </cdr:relSizeAnchor>
  <cdr:relSizeAnchor xmlns:cdr="http://schemas.openxmlformats.org/drawingml/2006/chartDrawing">
    <cdr:from>
      <cdr:x>0.32743</cdr:x>
      <cdr:y>0.51859</cdr:y>
    </cdr:from>
    <cdr:to>
      <cdr:x>0.38938</cdr:x>
      <cdr:y>0.5796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819400" y="2590800"/>
          <a:ext cx="5334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 b="1" dirty="0" smtClean="0"/>
            <a:t>19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0.40708</cdr:x>
      <cdr:y>0.54909</cdr:y>
    </cdr:from>
    <cdr:to>
      <cdr:x>0.46018</cdr:x>
      <cdr:y>0.6101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505200" y="2743200"/>
          <a:ext cx="4572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 b="1" dirty="0" smtClean="0"/>
            <a:t>16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0.48673</cdr:x>
      <cdr:y>0.5796</cdr:y>
    </cdr:from>
    <cdr:to>
      <cdr:x>0.54867</cdr:x>
      <cdr:y>0.62536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4191000" y="2895600"/>
          <a:ext cx="5334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 b="1" dirty="0" smtClean="0"/>
            <a:t>14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0.56637</cdr:x>
      <cdr:y>0.59485</cdr:y>
    </cdr:from>
    <cdr:to>
      <cdr:x>0.69912</cdr:x>
      <cdr:y>0.67112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876800" y="2971800"/>
          <a:ext cx="1143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 b="1" dirty="0" smtClean="0"/>
            <a:t>11        11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0.73451</cdr:x>
      <cdr:y>0.59485</cdr:y>
    </cdr:from>
    <cdr:to>
      <cdr:x>0.95575</cdr:x>
      <cdr:y>0.65586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6324600" y="2971800"/>
          <a:ext cx="19050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 b="1" dirty="0" smtClean="0"/>
            <a:t>11       10        10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0.38261</cdr:x>
      <cdr:y>0.06173</cdr:y>
    </cdr:from>
    <cdr:to>
      <cdr:x>0.94783</cdr:x>
      <cdr:y>0.16049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3352800" y="381000"/>
          <a:ext cx="4953000" cy="609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600" b="1" dirty="0" smtClean="0"/>
            <a:t>11 общеобразовательных учреждений</a:t>
          </a:r>
          <a:endParaRPr lang="ru-RU" sz="16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0.71142</cdr:x>
      <cdr:y>0.27667</cdr:y>
    </cdr:from>
    <cdr:to>
      <cdr:x>1</cdr:x>
      <cdr:y>0.32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179962" y="1770909"/>
          <a:ext cx="2506837" cy="2773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 dirty="0"/>
            <a:t>    - математика, информатика</a:t>
          </a:r>
        </a:p>
        <a:p xmlns:a="http://schemas.openxmlformats.org/drawingml/2006/main">
          <a:endParaRPr lang="ru-RU" sz="1400" dirty="0"/>
        </a:p>
        <a:p xmlns:a="http://schemas.openxmlformats.org/drawingml/2006/main">
          <a:endParaRPr lang="ru-RU" sz="1400" dirty="0"/>
        </a:p>
      </cdr:txBody>
    </cdr:sp>
  </cdr:relSizeAnchor>
  <cdr:relSizeAnchor xmlns:cdr="http://schemas.openxmlformats.org/drawingml/2006/chartDrawing">
    <cdr:from>
      <cdr:x>0.6994</cdr:x>
      <cdr:y>0.28667</cdr:y>
    </cdr:from>
    <cdr:to>
      <cdr:x>0.71944</cdr:x>
      <cdr:y>0.31667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6648451" y="1638302"/>
          <a:ext cx="190500" cy="171449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/>
        </a:solidFill>
        <a:ln xmlns:a="http://schemas.openxmlformats.org/drawingml/2006/main">
          <a:solidFill>
            <a:schemeClr val="accent2">
              <a:lumMod val="7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0.6984</cdr:x>
      <cdr:y>0.35167</cdr:y>
    </cdr:from>
    <cdr:to>
      <cdr:x>0.71844</cdr:x>
      <cdr:y>0.38333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6638926" y="2009775"/>
          <a:ext cx="190499" cy="180975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0.72745</cdr:x>
      <cdr:y>0.33167</cdr:y>
    </cdr:from>
    <cdr:to>
      <cdr:x>0.99123</cdr:x>
      <cdr:y>0.40667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319212" y="2122953"/>
          <a:ext cx="2291387" cy="4800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 dirty="0"/>
            <a:t>- физика, химия, биология, </a:t>
          </a:r>
        </a:p>
        <a:p xmlns:a="http://schemas.openxmlformats.org/drawingml/2006/main">
          <a:r>
            <a:rPr lang="ru-RU" sz="1400" dirty="0"/>
            <a:t>   экология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2457451"/>
          </a:xfrm>
        </p:spPr>
        <p:txBody>
          <a:bodyPr>
            <a:normAutofit/>
          </a:bodyPr>
          <a:lstStyle/>
          <a:p>
            <a:r>
              <a:rPr lang="ru-RU" dirty="0" smtClean="0"/>
              <a:t>Итоги муниципального этапа всероссийской олимпиады школьников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95800" y="4800600"/>
            <a:ext cx="4343400" cy="609600"/>
          </a:xfrm>
        </p:spPr>
        <p:txBody>
          <a:bodyPr/>
          <a:lstStyle/>
          <a:p>
            <a:r>
              <a:rPr lang="ru-RU" dirty="0" smtClean="0"/>
              <a:t>2013/2014 учебный 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28600" y="0"/>
          <a:ext cx="8763000" cy="670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04800" y="1371600"/>
            <a:ext cx="8382000" cy="5105400"/>
          </a:xfrm>
        </p:spPr>
        <p:txBody>
          <a:bodyPr/>
          <a:lstStyle/>
          <a:p>
            <a:r>
              <a:rPr lang="ru-RU" dirty="0" smtClean="0"/>
              <a:t>Высокие результаты по предметам:</a:t>
            </a:r>
          </a:p>
          <a:p>
            <a:pPr lvl="1"/>
            <a:r>
              <a:rPr lang="ru-RU" dirty="0" smtClean="0"/>
              <a:t>информатика (100%)</a:t>
            </a:r>
          </a:p>
          <a:p>
            <a:pPr lvl="1"/>
            <a:r>
              <a:rPr lang="ru-RU" dirty="0" smtClean="0"/>
              <a:t>математика (100%)</a:t>
            </a:r>
          </a:p>
          <a:p>
            <a:pPr lvl="1"/>
            <a:r>
              <a:rPr lang="ru-RU" smtClean="0"/>
              <a:t>ОБЖ (85%)</a:t>
            </a:r>
            <a:endParaRPr lang="ru-RU" dirty="0" smtClean="0"/>
          </a:p>
          <a:p>
            <a:pPr lvl="1"/>
            <a:r>
              <a:rPr lang="ru-RU" dirty="0" smtClean="0"/>
              <a:t>география (89%)</a:t>
            </a:r>
          </a:p>
          <a:p>
            <a:pPr lvl="1"/>
            <a:r>
              <a:rPr lang="ru-RU" dirty="0" smtClean="0"/>
              <a:t>физика (80%)</a:t>
            </a:r>
          </a:p>
          <a:p>
            <a:pPr lvl="1"/>
            <a:r>
              <a:rPr lang="ru-RU" dirty="0" smtClean="0"/>
              <a:t>п</a:t>
            </a:r>
            <a:r>
              <a:rPr lang="ru-RU" dirty="0" smtClean="0"/>
              <a:t>раво (79%)</a:t>
            </a:r>
          </a:p>
          <a:p>
            <a:pPr lvl="1"/>
            <a:endParaRPr lang="ru-RU" dirty="0" smtClean="0"/>
          </a:p>
          <a:p>
            <a:r>
              <a:rPr lang="ru-RU" dirty="0" smtClean="0"/>
              <a:t>Низкие результаты по предметам:</a:t>
            </a:r>
          </a:p>
          <a:p>
            <a:pPr lvl="1"/>
            <a:r>
              <a:rPr lang="ru-RU" dirty="0" smtClean="0"/>
              <a:t>экология</a:t>
            </a:r>
          </a:p>
          <a:p>
            <a:pPr lvl="1"/>
            <a:r>
              <a:rPr lang="ru-RU" dirty="0" smtClean="0"/>
              <a:t>ф</a:t>
            </a:r>
            <a:r>
              <a:rPr lang="ru-RU" dirty="0" smtClean="0"/>
              <a:t>ранцузский язык</a:t>
            </a:r>
          </a:p>
          <a:p>
            <a:pPr lvl="1"/>
            <a:r>
              <a:rPr lang="ru-RU" dirty="0" smtClean="0"/>
              <a:t>технология (культура быта)</a:t>
            </a:r>
          </a:p>
          <a:p>
            <a:pPr lvl="1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000" dirty="0" smtClean="0"/>
              <a:t>Качественная характеристика результатов муниципальной олимпиады</a:t>
            </a:r>
            <a:endParaRPr lang="ru-RU" sz="3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600200" y="228600"/>
            <a:ext cx="66294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700" dirty="0" smtClean="0"/>
              <a:t>Общие итоги по школам</a:t>
            </a:r>
            <a:endParaRPr lang="ru-RU" sz="37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52400" y="533400"/>
          <a:ext cx="8763000" cy="617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Общие итоги по школам </a:t>
            </a:r>
            <a:r>
              <a:rPr lang="ru-RU" sz="2700" dirty="0" smtClean="0"/>
              <a:t>(продолжение)</a:t>
            </a:r>
            <a:endParaRPr lang="ru-RU" sz="27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28600" y="0"/>
          <a:ext cx="86868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29000" y="1295400"/>
            <a:ext cx="518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20 общеобразовательных учреждений</a:t>
            </a:r>
            <a:endParaRPr lang="ru-RU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28600" y="228600"/>
          <a:ext cx="86868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28600" y="152400"/>
          <a:ext cx="8763000" cy="655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52400" y="228600"/>
          <a:ext cx="8839200" cy="647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28600" y="228600"/>
          <a:ext cx="8686800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99</TotalTime>
  <Words>147</Words>
  <PresentationFormat>Экран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Открытая</vt:lpstr>
      <vt:lpstr>Итоги муниципального этапа всероссийской олимпиады школьников</vt:lpstr>
      <vt:lpstr>Слайд 2</vt:lpstr>
      <vt:lpstr>Качественная характеристика результатов муниципальной олимпиады</vt:lpstr>
      <vt:lpstr>Общие итоги по школам</vt:lpstr>
      <vt:lpstr>Общие итоги по школам (продолжение)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муниципального этапа всероссийской олимпиады школьников</dc:title>
  <cp:lastModifiedBy>АМЦ</cp:lastModifiedBy>
  <cp:revision>13</cp:revision>
  <dcterms:modified xsi:type="dcterms:W3CDTF">2013-12-24T05:40:32Z</dcterms:modified>
</cp:coreProperties>
</file>